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301" r:id="rId2"/>
    <p:sldId id="258" r:id="rId3"/>
    <p:sldId id="257" r:id="rId4"/>
    <p:sldId id="259" r:id="rId5"/>
    <p:sldId id="260" r:id="rId6"/>
    <p:sldId id="298" r:id="rId7"/>
    <p:sldId id="261" r:id="rId8"/>
    <p:sldId id="262" r:id="rId9"/>
    <p:sldId id="263" r:id="rId10"/>
    <p:sldId id="264" r:id="rId11"/>
    <p:sldId id="299" r:id="rId12"/>
    <p:sldId id="265" r:id="rId13"/>
    <p:sldId id="300" r:id="rId14"/>
    <p:sldId id="289" r:id="rId15"/>
    <p:sldId id="269" r:id="rId16"/>
    <p:sldId id="270" r:id="rId17"/>
    <p:sldId id="278" r:id="rId18"/>
    <p:sldId id="279" r:id="rId19"/>
    <p:sldId id="280" r:id="rId20"/>
    <p:sldId id="291" r:id="rId21"/>
    <p:sldId id="290" r:id="rId22"/>
    <p:sldId id="292" r:id="rId23"/>
    <p:sldId id="282" r:id="rId24"/>
    <p:sldId id="284" r:id="rId25"/>
    <p:sldId id="285" r:id="rId26"/>
    <p:sldId id="293" r:id="rId27"/>
    <p:sldId id="286" r:id="rId28"/>
    <p:sldId id="287" r:id="rId29"/>
    <p:sldId id="294" r:id="rId30"/>
    <p:sldId id="295" r:id="rId31"/>
    <p:sldId id="288" r:id="rId32"/>
    <p:sldId id="296" r:id="rId33"/>
    <p:sldId id="297" r:id="rId34"/>
    <p:sldId id="271" r:id="rId35"/>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C044"/>
    <a:srgbClr val="4040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73094" autoAdjust="0"/>
  </p:normalViewPr>
  <p:slideViewPr>
    <p:cSldViewPr snapToGrid="0" snapToObjects="1">
      <p:cViewPr varScale="1">
        <p:scale>
          <a:sx n="85" d="100"/>
          <a:sy n="85" d="100"/>
        </p:scale>
        <p:origin x="1536" y="67"/>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varScale="1">
        <p:scale>
          <a:sx n="57" d="100"/>
          <a:sy n="57" d="100"/>
        </p:scale>
        <p:origin x="2568"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311489F-0AD2-4915-9D3B-EDF68558EB9A}" type="datetimeFigureOut">
              <a:rPr lang="en-US" smtClean="0"/>
              <a:t>8/27/2018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4F8F537-824F-4E5C-969A-90A0B62AB00E}" type="slidenum">
              <a:rPr lang="en-US" smtClean="0"/>
              <a:t>‹#›</a:t>
            </a:fld>
            <a:endParaRPr lang="en-US"/>
          </a:p>
        </p:txBody>
      </p:sp>
    </p:spTree>
    <p:extLst>
      <p:ext uri="{BB962C8B-B14F-4D97-AF65-F5344CB8AC3E}">
        <p14:creationId xmlns:p14="http://schemas.microsoft.com/office/powerpoint/2010/main" val="2310826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3C3FEFA-DA27-45EF-836E-2AE9A0A0566A}" type="datetimeFigureOut">
              <a:rPr lang="en-US" smtClean="0"/>
              <a:t>8/27/2018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57B9564-34F2-44E8-AF26-19257A5217AB}" type="slidenum">
              <a:rPr lang="en-US" smtClean="0"/>
              <a:t>‹#›</a:t>
            </a:fld>
            <a:endParaRPr lang="en-US"/>
          </a:p>
        </p:txBody>
      </p:sp>
    </p:spTree>
    <p:extLst>
      <p:ext uri="{BB962C8B-B14F-4D97-AF65-F5344CB8AC3E}">
        <p14:creationId xmlns:p14="http://schemas.microsoft.com/office/powerpoint/2010/main" val="3616833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FD64DF-4714-924B-8E36-F20E53071E99}" type="slidenum">
              <a:rPr lang="en-US" smtClean="0"/>
              <a:t>1</a:t>
            </a:fld>
            <a:endParaRPr lang="en-US"/>
          </a:p>
        </p:txBody>
      </p:sp>
    </p:spTree>
    <p:extLst>
      <p:ext uri="{BB962C8B-B14F-4D97-AF65-F5344CB8AC3E}">
        <p14:creationId xmlns:p14="http://schemas.microsoft.com/office/powerpoint/2010/main" val="2922415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is designed to familiarize you with the essential skills work ready youth workbooks you will complete and to give you opportunities to ask questions.</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a:t>
            </a:fld>
            <a:endParaRPr lang="en-US"/>
          </a:p>
        </p:txBody>
      </p:sp>
    </p:spTree>
    <p:extLst>
      <p:ext uri="{BB962C8B-B14F-4D97-AF65-F5344CB8AC3E}">
        <p14:creationId xmlns:p14="http://schemas.microsoft.com/office/powerpoint/2010/main" val="295366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7B9564-34F2-44E8-AF26-19257A5217AB}" type="slidenum">
              <a:rPr lang="en-US" smtClean="0"/>
              <a:t>3</a:t>
            </a:fld>
            <a:endParaRPr lang="en-US"/>
          </a:p>
        </p:txBody>
      </p:sp>
    </p:spTree>
    <p:extLst>
      <p:ext uri="{BB962C8B-B14F-4D97-AF65-F5344CB8AC3E}">
        <p14:creationId xmlns:p14="http://schemas.microsoft.com/office/powerpoint/2010/main" val="2474556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lstStyle/>
          <a:p>
            <a:r>
              <a:rPr lang="en-CA" dirty="0"/>
              <a:t>The Government of Canada has identified nine skills considered to be key to the success of individuals at work and in daily life, and to the success of industries and national economic outcomes. The skills are referred to as essential skills. </a:t>
            </a:r>
          </a:p>
          <a:p>
            <a:pPr defTabSz="931774">
              <a:defRPr/>
            </a:pPr>
            <a:endParaRPr lang="en-CA" dirty="0"/>
          </a:p>
          <a:p>
            <a:pPr defTabSz="931774">
              <a:defRPr/>
            </a:pPr>
            <a:r>
              <a:rPr lang="en-CA" dirty="0"/>
              <a:t>Research shows that they are skills that all people need for work, learning and life, no matter where they live or what jobs they pursue. </a:t>
            </a:r>
          </a:p>
          <a:p>
            <a:pPr defTabSz="931774">
              <a:defRPr/>
            </a:pPr>
            <a:endParaRPr lang="en-CA" dirty="0"/>
          </a:p>
          <a:p>
            <a:pPr defTabSz="931774">
              <a:defRPr/>
            </a:pPr>
            <a:r>
              <a:rPr lang="en-CA" dirty="0"/>
              <a:t>They are skills that are the foundation for learning all other skills. The skills enable people to evolve with their jobs and their lives and to adapt to change in the workplace and in life.  </a:t>
            </a:r>
            <a:endParaRPr lang="en-US" dirty="0"/>
          </a:p>
          <a:p>
            <a:pPr defTabSz="931774">
              <a:defRPr/>
            </a:pPr>
            <a:endParaRPr lang="en-US" dirty="0"/>
          </a:p>
          <a:p>
            <a:r>
              <a:rPr lang="en-CA" dirty="0"/>
              <a:t>The skills are used, to different degrees, in every job and at different levels of complexity. For example, some jobs require significant amounts of reading, others require very little; however, all jobs require some amount of reading at some point. </a:t>
            </a:r>
          </a:p>
          <a:p>
            <a:endParaRPr lang="en-CA" dirty="0"/>
          </a:p>
          <a:p>
            <a:r>
              <a:rPr lang="en-CA" dirty="0"/>
              <a:t>The required reading may be basic, such as notes from co-workers, or it may be highly complex, such as repair instructions for complicated equipment. </a:t>
            </a:r>
          </a:p>
          <a:p>
            <a:endParaRPr lang="en-US" dirty="0"/>
          </a:p>
          <a:p>
            <a:r>
              <a:rPr lang="en-CA" dirty="0"/>
              <a:t>The level of essential skills required for most trades is as high, or higher, than it is for many office jobs. Having strong essential skills means learners in the trades will be better prepared to understand and remember concepts introduced in technical training.</a:t>
            </a:r>
            <a:endParaRPr lang="en-US" dirty="0"/>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4</a:t>
            </a:fld>
            <a:endParaRPr lang="en-US"/>
          </a:p>
        </p:txBody>
      </p:sp>
    </p:spTree>
    <p:extLst>
      <p:ext uri="{BB962C8B-B14F-4D97-AF65-F5344CB8AC3E}">
        <p14:creationId xmlns:p14="http://schemas.microsoft.com/office/powerpoint/2010/main" val="220407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numbers shown on this</a:t>
            </a:r>
            <a:r>
              <a:rPr lang="en-US" baseline="0" dirty="0" smtClean="0"/>
              <a:t> slide are a big part of the reason why there is so much concern around helping people to improve their essential skills.</a:t>
            </a:r>
          </a:p>
          <a:p>
            <a:endParaRPr lang="en-US" baseline="0" dirty="0" smtClean="0"/>
          </a:p>
          <a:p>
            <a:r>
              <a:rPr lang="en-US" dirty="0" smtClean="0"/>
              <a:t>A recent research survey called The </a:t>
            </a:r>
            <a:r>
              <a:rPr lang="en-US" dirty="0" err="1" smtClean="0"/>
              <a:t>Programme</a:t>
            </a:r>
            <a:r>
              <a:rPr lang="en-US" dirty="0" smtClean="0"/>
              <a:t> for the International Assessment of Adult Competencies (PIAAC) found that 49% of working age Canadians have reading and document use skills that need work. </a:t>
            </a:r>
          </a:p>
          <a:p>
            <a:endParaRPr lang="en-US" dirty="0" smtClean="0"/>
          </a:p>
          <a:p>
            <a:r>
              <a:rPr lang="en-US" dirty="0" smtClean="0"/>
              <a:t>That’s a lot of people without the skills they need, and it makes a big difference to employers.</a:t>
            </a:r>
          </a:p>
          <a:p>
            <a:endParaRPr lang="en-US" dirty="0" smtClean="0"/>
          </a:p>
          <a:p>
            <a:pPr defTabSz="931774">
              <a:defRPr/>
            </a:pPr>
            <a:r>
              <a:rPr lang="en-CA" dirty="0"/>
              <a:t>Businesses don’t do as well as they could if the employees have low levels of essential skills.</a:t>
            </a:r>
          </a:p>
          <a:p>
            <a:pPr defTabSz="931774">
              <a:defRPr/>
            </a:pPr>
            <a:endParaRPr lang="en-CA" dirty="0"/>
          </a:p>
          <a:p>
            <a:pPr defTabSz="931774">
              <a:defRPr/>
            </a:pPr>
            <a:r>
              <a:rPr lang="en-CA" dirty="0"/>
              <a:t>The lack of essential skills means employees don’t learn new processes as easily and they are more likely to make mistakes and to be injured on the job. These factors reduce businesses’ productivity. </a:t>
            </a:r>
            <a:endParaRPr lang="en-US" dirty="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5</a:t>
            </a:fld>
            <a:endParaRPr lang="en-US"/>
          </a:p>
        </p:txBody>
      </p:sp>
    </p:spTree>
    <p:extLst>
      <p:ext uri="{BB962C8B-B14F-4D97-AF65-F5344CB8AC3E}">
        <p14:creationId xmlns:p14="http://schemas.microsoft.com/office/powerpoint/2010/main" val="3446125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look at this slide you can see the disconnect between the skills people have and the skills employers need them to have to be able to work effectively.</a:t>
            </a:r>
          </a:p>
          <a:p>
            <a:endParaRPr lang="en-US" dirty="0" smtClean="0"/>
          </a:p>
          <a:p>
            <a:r>
              <a:rPr lang="en-US" dirty="0" smtClean="0"/>
              <a:t>Only 8% of occupations</a:t>
            </a:r>
            <a:r>
              <a:rPr lang="en-US" baseline="0" dirty="0" smtClean="0"/>
              <a:t> in Canada require people with skills at level 2. </a:t>
            </a:r>
          </a:p>
          <a:p>
            <a:endParaRPr lang="en-US" baseline="0" dirty="0" smtClean="0"/>
          </a:p>
          <a:p>
            <a:r>
              <a:rPr lang="en-US" baseline="0" dirty="0" smtClean="0"/>
              <a:t>The vast majority need people with skills at level 3 and above.</a:t>
            </a:r>
          </a:p>
          <a:p>
            <a:endParaRPr lang="en-US" baseline="0" dirty="0" smtClean="0"/>
          </a:p>
          <a:p>
            <a:r>
              <a:rPr lang="en-US" baseline="0" dirty="0" smtClean="0"/>
              <a:t>So it is important to help people build their skills. </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6</a:t>
            </a:fld>
            <a:endParaRPr lang="en-US"/>
          </a:p>
        </p:txBody>
      </p:sp>
    </p:spTree>
    <p:extLst>
      <p:ext uri="{BB962C8B-B14F-4D97-AF65-F5344CB8AC3E}">
        <p14:creationId xmlns:p14="http://schemas.microsoft.com/office/powerpoint/2010/main" val="972354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9 essential skills</a:t>
            </a:r>
          </a:p>
          <a:p>
            <a:endParaRPr lang="en-US" dirty="0"/>
          </a:p>
          <a:p>
            <a:r>
              <a:rPr lang="en-US" dirty="0" smtClean="0"/>
              <a:t>(</a:t>
            </a:r>
            <a:r>
              <a:rPr lang="en-US" i="1" dirty="0" smtClean="0"/>
              <a:t>Review the text related to each skill to ensure understanding</a:t>
            </a:r>
            <a:r>
              <a:rPr lang="en-US" dirty="0" smtClean="0"/>
              <a:t>)</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7</a:t>
            </a:fld>
            <a:endParaRPr lang="en-US"/>
          </a:p>
        </p:txBody>
      </p:sp>
    </p:spTree>
    <p:extLst>
      <p:ext uri="{BB962C8B-B14F-4D97-AF65-F5344CB8AC3E}">
        <p14:creationId xmlns:p14="http://schemas.microsoft.com/office/powerpoint/2010/main" val="162156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7B9564-34F2-44E8-AF26-19257A5217AB}" type="slidenum">
              <a:rPr lang="en-US" smtClean="0"/>
              <a:t>8</a:t>
            </a:fld>
            <a:endParaRPr lang="en-US"/>
          </a:p>
        </p:txBody>
      </p:sp>
    </p:spTree>
    <p:extLst>
      <p:ext uri="{BB962C8B-B14F-4D97-AF65-F5344CB8AC3E}">
        <p14:creationId xmlns:p14="http://schemas.microsoft.com/office/powerpoint/2010/main" val="36981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9</a:t>
            </a:fld>
            <a:endParaRPr lang="en-US"/>
          </a:p>
        </p:txBody>
      </p:sp>
    </p:spTree>
    <p:extLst>
      <p:ext uri="{BB962C8B-B14F-4D97-AF65-F5344CB8AC3E}">
        <p14:creationId xmlns:p14="http://schemas.microsoft.com/office/powerpoint/2010/main" val="2603542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The essential skills of Numeracy and Thinking are broken out into discrete skills</a:t>
            </a:r>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10</a:t>
            </a:fld>
            <a:endParaRPr lang="en-US"/>
          </a:p>
        </p:txBody>
      </p:sp>
    </p:spTree>
    <p:extLst>
      <p:ext uri="{BB962C8B-B14F-4D97-AF65-F5344CB8AC3E}">
        <p14:creationId xmlns:p14="http://schemas.microsoft.com/office/powerpoint/2010/main" val="2993094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The essential skills of Numeracy and Thinking are broken out into discrete skills.</a:t>
            </a:r>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11</a:t>
            </a:fld>
            <a:endParaRPr lang="en-US"/>
          </a:p>
        </p:txBody>
      </p:sp>
    </p:spTree>
    <p:extLst>
      <p:ext uri="{BB962C8B-B14F-4D97-AF65-F5344CB8AC3E}">
        <p14:creationId xmlns:p14="http://schemas.microsoft.com/office/powerpoint/2010/main" val="1022858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Thinking skills are cognitive skills; that is, they are the skills that enable the use of the other skills. </a:t>
            </a:r>
          </a:p>
          <a:p>
            <a:r>
              <a:rPr lang="en-US" sz="1200" b="0" i="0" kern="1200" dirty="0" smtClean="0">
                <a:solidFill>
                  <a:schemeClr val="tx1"/>
                </a:solidFill>
                <a:effectLst/>
                <a:latin typeface="+mn-lt"/>
                <a:ea typeface="+mn-ea"/>
                <a:cs typeface="+mn-cs"/>
              </a:rPr>
              <a:t>The brain uses this set of</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skills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to accomplish mental tasks. They are the skills we use in school, at work, and in life in general to grasp processes, remember, and apply incoming information.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 addition to the thinking skills described here they include auditory and visual processing and processing speed.</a:t>
            </a: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12</a:t>
            </a:fld>
            <a:endParaRPr lang="en-US"/>
          </a:p>
        </p:txBody>
      </p:sp>
    </p:spTree>
    <p:extLst>
      <p:ext uri="{BB962C8B-B14F-4D97-AF65-F5344CB8AC3E}">
        <p14:creationId xmlns:p14="http://schemas.microsoft.com/office/powerpoint/2010/main" val="106459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7B9564-34F2-44E8-AF26-19257A5217AB}" type="slidenum">
              <a:rPr lang="en-US" smtClean="0"/>
              <a:t>13</a:t>
            </a:fld>
            <a:endParaRPr lang="en-US"/>
          </a:p>
        </p:txBody>
      </p:sp>
    </p:spTree>
    <p:extLst>
      <p:ext uri="{BB962C8B-B14F-4D97-AF65-F5344CB8AC3E}">
        <p14:creationId xmlns:p14="http://schemas.microsoft.com/office/powerpoint/2010/main" val="2686034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are eight workbooks in the</a:t>
            </a:r>
            <a:r>
              <a:rPr lang="en-CA" i="1" dirty="0"/>
              <a:t> Essential Skills: Work-Ready Youth Program</a:t>
            </a:r>
            <a:r>
              <a:rPr lang="en-CA" dirty="0"/>
              <a:t> series. Digital skills are integrated within the workbooks. Each workbook focusses </a:t>
            </a:r>
            <a:r>
              <a:rPr lang="en-CA" dirty="0" smtClean="0"/>
              <a:t>mainly on </a:t>
            </a:r>
            <a:r>
              <a:rPr lang="en-CA" dirty="0"/>
              <a:t>one of the Essential Skills.</a:t>
            </a:r>
          </a:p>
          <a:p>
            <a:endParaRPr lang="en-CA" dirty="0"/>
          </a:p>
          <a:p>
            <a:r>
              <a:rPr lang="en-CA" dirty="0" smtClean="0"/>
              <a:t>Three of the workbooks will take about 20 hours each to complete. These are Reading, Numeracy and Document Use.</a:t>
            </a:r>
          </a:p>
          <a:p>
            <a:endParaRPr lang="en-CA" dirty="0"/>
          </a:p>
          <a:p>
            <a:r>
              <a:rPr lang="en-CA" dirty="0" smtClean="0"/>
              <a:t>Oral Communication and  Thinking Skills will each take approximately 15 hours to complete.</a:t>
            </a:r>
          </a:p>
          <a:p>
            <a:endParaRPr lang="en-CA" dirty="0"/>
          </a:p>
          <a:p>
            <a:r>
              <a:rPr lang="en-CA" dirty="0" smtClean="0"/>
              <a:t>Writing, Working with Others and Continuous Learning will each take about three hours to complete.</a:t>
            </a:r>
            <a:endParaRPr lang="en-CA" dirty="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14</a:t>
            </a:fld>
            <a:endParaRPr lang="en-US"/>
          </a:p>
        </p:txBody>
      </p:sp>
    </p:spTree>
    <p:extLst>
      <p:ext uri="{BB962C8B-B14F-4D97-AF65-F5344CB8AC3E}">
        <p14:creationId xmlns:p14="http://schemas.microsoft.com/office/powerpoint/2010/main" val="3092316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The workbooks are all laid out the same way. </a:t>
            </a:r>
          </a:p>
          <a:p>
            <a:pPr defTabSz="931774">
              <a:defRPr/>
            </a:pPr>
            <a:endParaRPr lang="en-US" dirty="0" smtClean="0"/>
          </a:p>
          <a:p>
            <a:pPr defTabSz="931774">
              <a:defRPr/>
            </a:pPr>
            <a:r>
              <a:rPr lang="en-US" dirty="0" smtClean="0"/>
              <a:t>This</a:t>
            </a:r>
            <a:r>
              <a:rPr lang="en-US" baseline="0" dirty="0" smtClean="0"/>
              <a:t> is the first page of the introduction to working with others. All the first pages look the same.</a:t>
            </a:r>
          </a:p>
          <a:p>
            <a:pPr defTabSz="931774">
              <a:defRPr/>
            </a:pPr>
            <a:endParaRPr lang="en-US" baseline="0" dirty="0" smtClean="0"/>
          </a:p>
          <a:p>
            <a:pPr defTabSz="931774">
              <a:defRPr/>
            </a:pPr>
            <a:r>
              <a:rPr lang="en-US" baseline="0" dirty="0" smtClean="0"/>
              <a:t>This page briefly describes how the learner will use the workbook.</a:t>
            </a:r>
            <a:endParaRPr lang="en-US" dirty="0" smtClean="0"/>
          </a:p>
          <a:p>
            <a:endParaRPr lang="en-US" dirty="0" smtClean="0"/>
          </a:p>
          <a:p>
            <a:r>
              <a:rPr lang="en-US" i="1" dirty="0" smtClean="0"/>
              <a:t>(Learners can work through the workbooks on their own or with partners – depending on what works best for your instructional situation. At this point in the presentation, you can tell your learners how you expect them to work on the books.) </a:t>
            </a:r>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15</a:t>
            </a:fld>
            <a:endParaRPr lang="en-US"/>
          </a:p>
        </p:txBody>
      </p:sp>
    </p:spTree>
    <p:extLst>
      <p:ext uri="{BB962C8B-B14F-4D97-AF65-F5344CB8AC3E}">
        <p14:creationId xmlns:p14="http://schemas.microsoft.com/office/powerpoint/2010/main" val="2391456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pages in the intro section of each workbook have some basic background</a:t>
            </a:r>
            <a:r>
              <a:rPr lang="en-US" baseline="0" dirty="0" smtClean="0"/>
              <a:t> information about essential skills.</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16</a:t>
            </a:fld>
            <a:endParaRPr lang="en-US"/>
          </a:p>
        </p:txBody>
      </p:sp>
    </p:spTree>
    <p:extLst>
      <p:ext uri="{BB962C8B-B14F-4D97-AF65-F5344CB8AC3E}">
        <p14:creationId xmlns:p14="http://schemas.microsoft.com/office/powerpoint/2010/main" val="3852534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lstStyle/>
          <a:p>
            <a:r>
              <a:rPr lang="en-US" dirty="0" smtClean="0"/>
              <a:t>There is also information about how the skills are measured and what the measurements</a:t>
            </a:r>
            <a:r>
              <a:rPr lang="en-US" baseline="0" dirty="0" smtClean="0"/>
              <a:t> mean.</a:t>
            </a:r>
          </a:p>
          <a:p>
            <a:pPr lvl="0"/>
            <a:endParaRPr lang="en-CA" dirty="0"/>
          </a:p>
          <a:p>
            <a:pPr lvl="0"/>
            <a:r>
              <a:rPr lang="en-CA" dirty="0"/>
              <a:t>Tasks, questions, and problems at Levels 1 and 2 are less difficult than those at Level 3, 4, and 5.</a:t>
            </a:r>
            <a:endParaRPr lang="en-US" dirty="0"/>
          </a:p>
          <a:p>
            <a:r>
              <a:rPr lang="en-CA" dirty="0"/>
              <a:t> </a:t>
            </a:r>
            <a:endParaRPr lang="en-US" dirty="0"/>
          </a:p>
          <a:p>
            <a:pPr lvl="0"/>
            <a:r>
              <a:rPr lang="en-CA" dirty="0"/>
              <a:t>People with essential skills at Levels 1 and 2 need to practice in order to make their skills stronger. </a:t>
            </a:r>
          </a:p>
          <a:p>
            <a:pPr lvl="0"/>
            <a:endParaRPr lang="en-CA" dirty="0"/>
          </a:p>
          <a:p>
            <a:pPr lvl="0"/>
            <a:r>
              <a:rPr lang="en-CA" dirty="0"/>
              <a:t>When we have skills at, or above, Level 3 we have skills that are strong enough to enable us to cope with new situations and to efficiently learn academic, technical or job-specific skills.</a:t>
            </a:r>
            <a:endParaRPr lang="en-US" dirty="0"/>
          </a:p>
          <a:p>
            <a:r>
              <a:rPr lang="en-CA" dirty="0"/>
              <a:t> </a:t>
            </a:r>
            <a:endParaRPr lang="en-US" dirty="0"/>
          </a:p>
          <a:p>
            <a:pPr lvl="0"/>
            <a:r>
              <a:rPr lang="en-CA" dirty="0"/>
              <a:t>Employers prefer to have workers who are efficient, capable, learners because they can accurately solve problems, complete their work, learn new processes and adapt to changes on the job.</a:t>
            </a:r>
            <a:endParaRPr lang="en-US" dirty="0"/>
          </a:p>
          <a:p>
            <a:r>
              <a:rPr lang="en-CA" dirty="0"/>
              <a:t> </a:t>
            </a:r>
            <a:endParaRPr lang="en-US" dirty="0"/>
          </a:p>
          <a:p>
            <a:pPr lvl="0"/>
            <a:r>
              <a:rPr lang="en-CA" dirty="0"/>
              <a:t>The skills are just as important in daily life.  We all need to read information, fill out documents, make decisions about how much we can spend on things we want to buy, work and communicate effectively with friends, family, teachers and employers, and use computers and other digital technology.</a:t>
            </a:r>
            <a:endParaRPr lang="en-US" dirty="0"/>
          </a:p>
          <a:p>
            <a:endParaRPr lang="en-US" dirty="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17</a:t>
            </a:fld>
            <a:endParaRPr lang="en-US"/>
          </a:p>
        </p:txBody>
      </p:sp>
    </p:spTree>
    <p:extLst>
      <p:ext uri="{BB962C8B-B14F-4D97-AF65-F5344CB8AC3E}">
        <p14:creationId xmlns:p14="http://schemas.microsoft.com/office/powerpoint/2010/main" val="3298503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information about measurement,  you have the opportunity to try a few introductory tasks related to the skill the workbook is focused on.</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18</a:t>
            </a:fld>
            <a:endParaRPr lang="en-US"/>
          </a:p>
        </p:txBody>
      </p:sp>
    </p:spTree>
    <p:extLst>
      <p:ext uri="{BB962C8B-B14F-4D97-AF65-F5344CB8AC3E}">
        <p14:creationId xmlns:p14="http://schemas.microsoft.com/office/powerpoint/2010/main" val="3676922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there are a few more details about the skill</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19</a:t>
            </a:fld>
            <a:endParaRPr lang="en-US"/>
          </a:p>
        </p:txBody>
      </p:sp>
    </p:spTree>
    <p:extLst>
      <p:ext uri="{BB962C8B-B14F-4D97-AF65-F5344CB8AC3E}">
        <p14:creationId xmlns:p14="http://schemas.microsoft.com/office/powerpoint/2010/main" val="2716190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some short stories and fun facts about</a:t>
            </a:r>
            <a:r>
              <a:rPr lang="en-US" baseline="0" dirty="0" smtClean="0"/>
              <a:t> the featured skill in action.</a:t>
            </a:r>
          </a:p>
          <a:p>
            <a:endParaRPr lang="en-US" baseline="0" dirty="0" smtClean="0"/>
          </a:p>
          <a:p>
            <a:r>
              <a:rPr lang="en-US" baseline="0" dirty="0" smtClean="0"/>
              <a:t>For example on page 13 of the Numeracy workbook you will find a true story about a NASA satellite disaster caused by a measurement conversion error.</a:t>
            </a:r>
          </a:p>
          <a:p>
            <a:endParaRPr lang="en-US" baseline="0" dirty="0" smtClean="0"/>
          </a:p>
          <a:p>
            <a:r>
              <a:rPr lang="en-US" baseline="0" dirty="0" smtClean="0"/>
              <a:t>The story links to practice with measurement conversions in the workouts.</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20</a:t>
            </a:fld>
            <a:endParaRPr lang="en-US"/>
          </a:p>
        </p:txBody>
      </p:sp>
    </p:spTree>
    <p:extLst>
      <p:ext uri="{BB962C8B-B14F-4D97-AF65-F5344CB8AC3E}">
        <p14:creationId xmlns:p14="http://schemas.microsoft.com/office/powerpoint/2010/main" val="3344915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21</a:t>
            </a:fld>
            <a:endParaRPr lang="en-US"/>
          </a:p>
        </p:txBody>
      </p:sp>
    </p:spTree>
    <p:extLst>
      <p:ext uri="{BB962C8B-B14F-4D97-AF65-F5344CB8AC3E}">
        <p14:creationId xmlns:p14="http://schemas.microsoft.com/office/powerpoint/2010/main" val="1162715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ES Workout sections all have this cover page</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22</a:t>
            </a:fld>
            <a:endParaRPr lang="en-US"/>
          </a:p>
        </p:txBody>
      </p:sp>
    </p:spTree>
    <p:extLst>
      <p:ext uri="{BB962C8B-B14F-4D97-AF65-F5344CB8AC3E}">
        <p14:creationId xmlns:p14="http://schemas.microsoft.com/office/powerpoint/2010/main" val="755886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Tasks have a</a:t>
            </a:r>
            <a:r>
              <a:rPr lang="en-US" baseline="0" dirty="0" smtClean="0"/>
              <a:t> page of background information. This is the first page of the first workout in the Writing workbook</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23</a:t>
            </a:fld>
            <a:endParaRPr lang="en-US"/>
          </a:p>
        </p:txBody>
      </p:sp>
    </p:spTree>
    <p:extLst>
      <p:ext uri="{BB962C8B-B14F-4D97-AF65-F5344CB8AC3E}">
        <p14:creationId xmlns:p14="http://schemas.microsoft.com/office/powerpoint/2010/main" val="3108697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Each task includes an indication of its complexity level, so that you can become familiar with the levels of task difficulty described briefly in the introductory section.</a:t>
            </a:r>
          </a:p>
          <a:p>
            <a:endParaRPr lang="en-CA" dirty="0"/>
          </a:p>
          <a:p>
            <a:r>
              <a:rPr lang="en-CA" dirty="0"/>
              <a:t>As you can see in the task above, the complexity level is described in blue, just below the question.</a:t>
            </a:r>
          </a:p>
          <a:p>
            <a:endParaRPr lang="en-CA" dirty="0"/>
          </a:p>
          <a:p>
            <a:r>
              <a:rPr lang="en-CA" dirty="0"/>
              <a:t>In this case a range of complexity is indicated because the tasks you are describing range from easy to more difficult. </a:t>
            </a:r>
          </a:p>
          <a:p>
            <a:endParaRPr lang="en-CA" dirty="0"/>
          </a:p>
          <a:p>
            <a:r>
              <a:rPr lang="en-CA" dirty="0"/>
              <a:t>For example, if you wrote a report (level 3) that is a more complex task than sending a text message. (level 1 or 2)</a:t>
            </a:r>
          </a:p>
          <a:p>
            <a:endParaRPr lang="en-CA" dirty="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24</a:t>
            </a:fld>
            <a:endParaRPr lang="en-US"/>
          </a:p>
        </p:txBody>
      </p:sp>
    </p:spTree>
    <p:extLst>
      <p:ext uri="{BB962C8B-B14F-4D97-AF65-F5344CB8AC3E}">
        <p14:creationId xmlns:p14="http://schemas.microsoft.com/office/powerpoint/2010/main" val="157074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a:t>Each workbook highlights a particular skill, but because we know skills are often used in combination when they are used to complete real-world tasks, there may be more than one skill indicated. In these cases, tasks are identified first by the skill of focus and then by any additional skills that would be used to complete the task. </a:t>
            </a:r>
          </a:p>
          <a:p>
            <a:pPr defTabSz="931774">
              <a:defRPr/>
            </a:pPr>
            <a:endParaRPr lang="en-CA" dirty="0"/>
          </a:p>
          <a:p>
            <a:pPr defTabSz="931774">
              <a:defRPr/>
            </a:pPr>
            <a:r>
              <a:rPr lang="en-CA" dirty="0"/>
              <a:t>The example on this slide is from the Document Use workbook, activity 7, page 62. It is a document use question, but it does require the use of the other skills listed as well.</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25</a:t>
            </a:fld>
            <a:endParaRPr lang="en-US"/>
          </a:p>
        </p:txBody>
      </p:sp>
    </p:spTree>
    <p:extLst>
      <p:ext uri="{BB962C8B-B14F-4D97-AF65-F5344CB8AC3E}">
        <p14:creationId xmlns:p14="http://schemas.microsoft.com/office/powerpoint/2010/main" val="2165046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ES Booster sections all have this cover page</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26</a:t>
            </a:fld>
            <a:endParaRPr lang="en-US"/>
          </a:p>
        </p:txBody>
      </p:sp>
    </p:spTree>
    <p:extLst>
      <p:ext uri="{BB962C8B-B14F-4D97-AF65-F5344CB8AC3E}">
        <p14:creationId xmlns:p14="http://schemas.microsoft.com/office/powerpoint/2010/main" val="2535087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boosters are short</a:t>
            </a:r>
            <a:r>
              <a:rPr lang="en-US" baseline="0" dirty="0" smtClean="0"/>
              <a:t> lessons on topics that are relevant to the workbook you are working in.</a:t>
            </a:r>
          </a:p>
          <a:p>
            <a:endParaRPr lang="en-US" baseline="0" dirty="0" smtClean="0"/>
          </a:p>
          <a:p>
            <a:r>
              <a:rPr lang="en-US" baseline="0" dirty="0" smtClean="0"/>
              <a:t>For example, Pythagorean theory is something you need to understand for many of types of work.</a:t>
            </a:r>
          </a:p>
          <a:p>
            <a:endParaRPr lang="en-US" baseline="0" dirty="0" smtClean="0"/>
          </a:p>
          <a:p>
            <a:r>
              <a:rPr lang="en-US" baseline="0" dirty="0" smtClean="0"/>
              <a:t>There is a booster in the Numeracy workbook that explains the basics of the Theory, and provides some examples. </a:t>
            </a:r>
          </a:p>
          <a:p>
            <a:endParaRPr lang="en-US" baseline="0" dirty="0" smtClean="0"/>
          </a:p>
          <a:p>
            <a:r>
              <a:rPr lang="en-US" baseline="0" dirty="0" smtClean="0"/>
              <a:t>Understanding the basics, will make it possible for you to apply that understanding in future situations.</a:t>
            </a:r>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27</a:t>
            </a:fld>
            <a:endParaRPr lang="en-US"/>
          </a:p>
        </p:txBody>
      </p:sp>
    </p:spTree>
    <p:extLst>
      <p:ext uri="{BB962C8B-B14F-4D97-AF65-F5344CB8AC3E}">
        <p14:creationId xmlns:p14="http://schemas.microsoft.com/office/powerpoint/2010/main" val="20338132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 to workout</a:t>
            </a:r>
            <a:r>
              <a:rPr lang="en-US" baseline="0" dirty="0" smtClean="0"/>
              <a:t> tasks are found in the answer keys.</a:t>
            </a:r>
          </a:p>
          <a:p>
            <a:endParaRPr lang="en-US" baseline="0" dirty="0" smtClean="0"/>
          </a:p>
        </p:txBody>
      </p:sp>
      <p:sp>
        <p:nvSpPr>
          <p:cNvPr id="4" name="Slide Number Placeholder 3"/>
          <p:cNvSpPr>
            <a:spLocks noGrp="1"/>
          </p:cNvSpPr>
          <p:nvPr>
            <p:ph type="sldNum" sz="quarter" idx="10"/>
          </p:nvPr>
        </p:nvSpPr>
        <p:spPr/>
        <p:txBody>
          <a:bodyPr/>
          <a:lstStyle/>
          <a:p>
            <a:fld id="{357B9564-34F2-44E8-AF26-19257A5217AB}" type="slidenum">
              <a:rPr lang="en-US" smtClean="0"/>
              <a:t>28</a:t>
            </a:fld>
            <a:endParaRPr lang="en-US"/>
          </a:p>
        </p:txBody>
      </p:sp>
    </p:spTree>
    <p:extLst>
      <p:ext uri="{BB962C8B-B14F-4D97-AF65-F5344CB8AC3E}">
        <p14:creationId xmlns:p14="http://schemas.microsoft.com/office/powerpoint/2010/main" val="1164204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Answer keys allow learners to determine how they did on the tasks.</a:t>
            </a:r>
            <a:endParaRPr lang="en-US" i="0" dirty="0"/>
          </a:p>
        </p:txBody>
      </p:sp>
      <p:sp>
        <p:nvSpPr>
          <p:cNvPr id="4" name="Slide Number Placeholder 3"/>
          <p:cNvSpPr>
            <a:spLocks noGrp="1"/>
          </p:cNvSpPr>
          <p:nvPr>
            <p:ph type="sldNum" sz="quarter" idx="10"/>
          </p:nvPr>
        </p:nvSpPr>
        <p:spPr/>
        <p:txBody>
          <a:bodyPr/>
          <a:lstStyle/>
          <a:p>
            <a:fld id="{357B9564-34F2-44E8-AF26-19257A5217AB}" type="slidenum">
              <a:rPr lang="en-US" smtClean="0"/>
              <a:t>29</a:t>
            </a:fld>
            <a:endParaRPr lang="en-US"/>
          </a:p>
        </p:txBody>
      </p:sp>
    </p:spTree>
    <p:extLst>
      <p:ext uri="{BB962C8B-B14F-4D97-AF65-F5344CB8AC3E}">
        <p14:creationId xmlns:p14="http://schemas.microsoft.com/office/powerpoint/2010/main" val="3402364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Workouts at higher complexity levels, such as those that require learners to research and enter their own findings, where possible, sample answers are given, consistent with the parameters of the task. </a:t>
            </a:r>
          </a:p>
          <a:p>
            <a:endParaRPr lang="en-CA" dirty="0"/>
          </a:p>
          <a:p>
            <a:r>
              <a:rPr lang="en-CA" dirty="0"/>
              <a:t>There will be a note saying </a:t>
            </a:r>
            <a:r>
              <a:rPr lang="en-CA" i="1" dirty="0"/>
              <a:t>Answers will vary. Sample answers shown below</a:t>
            </a:r>
            <a:r>
              <a:rPr lang="en-CA" dirty="0"/>
              <a:t>. If there are sample answers. </a:t>
            </a:r>
          </a:p>
          <a:p>
            <a:endParaRPr lang="en-CA" dirty="0"/>
          </a:p>
          <a:p>
            <a:r>
              <a:rPr lang="en-CA" dirty="0"/>
              <a:t>Otherwise the answer key will note that </a:t>
            </a:r>
            <a:r>
              <a:rPr lang="en-CA" i="1" dirty="0"/>
              <a:t>Answers will vary</a:t>
            </a:r>
            <a:r>
              <a:rPr lang="en-CA" dirty="0"/>
              <a:t>.</a:t>
            </a:r>
            <a:endParaRPr lang="en-US" i="0" dirty="0"/>
          </a:p>
        </p:txBody>
      </p:sp>
      <p:sp>
        <p:nvSpPr>
          <p:cNvPr id="4" name="Slide Number Placeholder 3"/>
          <p:cNvSpPr>
            <a:spLocks noGrp="1"/>
          </p:cNvSpPr>
          <p:nvPr>
            <p:ph type="sldNum" sz="quarter" idx="10"/>
          </p:nvPr>
        </p:nvSpPr>
        <p:spPr/>
        <p:txBody>
          <a:bodyPr/>
          <a:lstStyle/>
          <a:p>
            <a:fld id="{357B9564-34F2-44E8-AF26-19257A5217AB}" type="slidenum">
              <a:rPr lang="en-US" smtClean="0"/>
              <a:t>30</a:t>
            </a:fld>
            <a:endParaRPr lang="en-US"/>
          </a:p>
        </p:txBody>
      </p:sp>
    </p:spTree>
    <p:extLst>
      <p:ext uri="{BB962C8B-B14F-4D97-AF65-F5344CB8AC3E}">
        <p14:creationId xmlns:p14="http://schemas.microsoft.com/office/powerpoint/2010/main" val="10558069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a:t>At the end of each workbook, you have the opportunity to complete a short informal assessment that provides a very general idea of how strong your skills are, related to the essential skill in that workbook. </a:t>
            </a:r>
          </a:p>
          <a:p>
            <a:pPr defTabSz="931774">
              <a:defRPr/>
            </a:pPr>
            <a:endParaRPr lang="en-CA" dirty="0"/>
          </a:p>
          <a:p>
            <a:pPr defTabSz="931774">
              <a:defRPr/>
            </a:pPr>
            <a:r>
              <a:rPr lang="en-CA" dirty="0"/>
              <a:t>There are between 11 and 14 multiple choice questions in total.</a:t>
            </a:r>
          </a:p>
          <a:p>
            <a:pPr defTabSz="931774">
              <a:defRPr/>
            </a:pPr>
            <a:endParaRPr lang="en-CA" dirty="0"/>
          </a:p>
          <a:p>
            <a:pPr defTabSz="931774">
              <a:defRPr/>
            </a:pPr>
            <a:r>
              <a:rPr lang="en-CA" dirty="0"/>
              <a:t>After you finish the questions, you can check on how you did in the assessment answer key that follows the questions. Then you can write the number of correct answers you got at each level and calculate how you did overall.</a:t>
            </a:r>
          </a:p>
          <a:p>
            <a:pPr defTabSz="931774">
              <a:defRPr/>
            </a:pPr>
            <a:endParaRPr lang="en-CA" dirty="0"/>
          </a:p>
          <a:p>
            <a:pPr defTabSz="931774">
              <a:defRPr/>
            </a:pPr>
            <a:r>
              <a:rPr lang="en-CA" dirty="0"/>
              <a:t>Remember, these are just very general estimations of skill. You are not completing enough questions to arrive at a truly accurate skill level.</a:t>
            </a:r>
          </a:p>
          <a:p>
            <a:pPr defTabSz="931774">
              <a:defRPr/>
            </a:pPr>
            <a:endParaRPr lang="en-CA" dirty="0"/>
          </a:p>
          <a:p>
            <a:pPr defTabSz="931774">
              <a:defRPr/>
            </a:pPr>
            <a:endParaRPr lang="en-CA" dirty="0"/>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31</a:t>
            </a:fld>
            <a:endParaRPr lang="en-US"/>
          </a:p>
        </p:txBody>
      </p:sp>
    </p:spTree>
    <p:extLst>
      <p:ext uri="{BB962C8B-B14F-4D97-AF65-F5344CB8AC3E}">
        <p14:creationId xmlns:p14="http://schemas.microsoft.com/office/powerpoint/2010/main" val="104969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activity is from the Numeracy workbook. It is based on a story about a young</a:t>
            </a:r>
            <a:r>
              <a:rPr lang="en-US" baseline="0" dirty="0" smtClean="0"/>
              <a:t> woman who became a jet engine mechanic. </a:t>
            </a:r>
          </a:p>
          <a:p>
            <a:endParaRPr lang="en-US" baseline="0" dirty="0" smtClean="0"/>
          </a:p>
          <a:p>
            <a:r>
              <a:rPr lang="en-US" baseline="0" dirty="0" smtClean="0"/>
              <a:t>In the story she describes the size of her work space.</a:t>
            </a:r>
          </a:p>
          <a:p>
            <a:endParaRPr lang="en-US" baseline="0" dirty="0" smtClean="0"/>
          </a:p>
          <a:p>
            <a:r>
              <a:rPr lang="en-US" baseline="0" dirty="0" smtClean="0"/>
              <a:t>Note that there are two Boosters listed that could help you to answer the questions, if you are not sure about them.</a:t>
            </a:r>
          </a:p>
          <a:p>
            <a:endParaRPr lang="en-US" baseline="0" dirty="0" smtClean="0"/>
          </a:p>
          <a:p>
            <a:r>
              <a:rPr lang="en-US" baseline="0" dirty="0" smtClean="0"/>
              <a:t>What do you think are the correct answers to the two questions above?</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32</a:t>
            </a:fld>
            <a:endParaRPr lang="en-US"/>
          </a:p>
        </p:txBody>
      </p:sp>
    </p:spTree>
    <p:extLst>
      <p:ext uri="{BB962C8B-B14F-4D97-AF65-F5344CB8AC3E}">
        <p14:creationId xmlns:p14="http://schemas.microsoft.com/office/powerpoint/2010/main" val="2211913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answers in the answer key for the two</a:t>
            </a:r>
            <a:r>
              <a:rPr lang="en-US" baseline="0" dirty="0" smtClean="0"/>
              <a:t> questions you tried. </a:t>
            </a:r>
          </a:p>
          <a:p>
            <a:endParaRPr lang="en-US" baseline="0" dirty="0" smtClean="0"/>
          </a:p>
          <a:p>
            <a:r>
              <a:rPr lang="en-US" baseline="0" dirty="0" smtClean="0"/>
              <a:t>How did you do?</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57B9564-34F2-44E8-AF26-19257A5217AB}" type="slidenum">
              <a:rPr lang="en-US" smtClean="0"/>
              <a:t>33</a:t>
            </a:fld>
            <a:endParaRPr lang="en-US"/>
          </a:p>
        </p:txBody>
      </p:sp>
    </p:spTree>
    <p:extLst>
      <p:ext uri="{BB962C8B-B14F-4D97-AF65-F5344CB8AC3E}">
        <p14:creationId xmlns:p14="http://schemas.microsoft.com/office/powerpoint/2010/main" val="1183801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7B9564-34F2-44E8-AF26-19257A5217AB}" type="slidenum">
              <a:rPr lang="en-US" smtClean="0"/>
              <a:t>34</a:t>
            </a:fld>
            <a:endParaRPr lang="en-US"/>
          </a:p>
        </p:txBody>
      </p:sp>
    </p:spTree>
    <p:extLst>
      <p:ext uri="{BB962C8B-B14F-4D97-AF65-F5344CB8AC3E}">
        <p14:creationId xmlns:p14="http://schemas.microsoft.com/office/powerpoint/2010/main" val="2838891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E67E71-E00E-5840-A128-F9E638283BF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FEB75D9-5B20-404D-8F05-57C38D7753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a:extLst>
              <a:ext uri="{FF2B5EF4-FFF2-40B4-BE49-F238E27FC236}">
                <a16:creationId xmlns:a16="http://schemas.microsoft.com/office/drawing/2014/main" id="{8E708A48-A55A-5E40-A96F-E7F32139C337}"/>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5" name="Espace réservé du pied de page 4">
            <a:extLst>
              <a:ext uri="{FF2B5EF4-FFF2-40B4-BE49-F238E27FC236}">
                <a16:creationId xmlns:a16="http://schemas.microsoft.com/office/drawing/2014/main" id="{F44BE1F4-3E63-324D-9475-CA2FB97B8367}"/>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9A801F31-59DA-E44F-9B88-DD4C091FF2E5}"/>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1526900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AF369-250F-BA4D-B2A4-02AE51BB0C9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19EB5AB-0A46-804E-8D89-36DB63E146DF}"/>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4C098E-B2FC-0E45-B51E-04C92834D1E3}"/>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5" name="Espace réservé du pied de page 4">
            <a:extLst>
              <a:ext uri="{FF2B5EF4-FFF2-40B4-BE49-F238E27FC236}">
                <a16:creationId xmlns:a16="http://schemas.microsoft.com/office/drawing/2014/main" id="{41785C12-5DA3-2646-B0B4-E708559CD770}"/>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264248B3-5A3F-104B-94B6-1C4EDA7A13C7}"/>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188366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2DC10A-38E4-2546-8CDD-9A6518692B6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FB1E53D-2D8B-7D4D-9C9F-9F60EA0603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9D1925E9-BED1-2541-8E04-2922F418591A}"/>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5" name="Espace réservé du pied de page 4">
            <a:extLst>
              <a:ext uri="{FF2B5EF4-FFF2-40B4-BE49-F238E27FC236}">
                <a16:creationId xmlns:a16="http://schemas.microsoft.com/office/drawing/2014/main" id="{06EA217D-A72D-EB41-99A0-59BE764537BF}"/>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7B7D026F-0240-464B-81D3-7EC5E6AE23F2}"/>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143654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BE2A3F-E811-2C4D-ABC8-68E67F061C1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2604AE8-9CEB-F646-8C28-079AEB49783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36B700F-C58E-134C-8A9E-3FFDDE7CF86E}"/>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B5E96B3-21FB-764E-A5EB-5B593C1B78E7}"/>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6" name="Espace réservé du pied de page 5">
            <a:extLst>
              <a:ext uri="{FF2B5EF4-FFF2-40B4-BE49-F238E27FC236}">
                <a16:creationId xmlns:a16="http://schemas.microsoft.com/office/drawing/2014/main" id="{390BBAE4-0BE8-5347-A6BE-D91E1E5645FE}"/>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05EBF672-F1DB-3143-BF27-C20CD51C6317}"/>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5492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5C0521-90C7-D74B-8DE8-7D60D08C8C7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25DA8E3-F572-F346-BC73-F2A18D590A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FE3BD852-E991-124F-859A-49449FBBA988}"/>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F1992C2-0860-7B41-8A0F-52C79D166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B6E0E099-5C6E-E348-B3E1-5B4B5D18619E}"/>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88196AB-06E2-8844-9804-F04001FC55BB}"/>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8" name="Espace réservé du pied de page 7">
            <a:extLst>
              <a:ext uri="{FF2B5EF4-FFF2-40B4-BE49-F238E27FC236}">
                <a16:creationId xmlns:a16="http://schemas.microsoft.com/office/drawing/2014/main" id="{26317E3A-EFAE-1941-83D2-9CA6DDE9D76A}"/>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654DD80B-9E96-7E42-8A95-1FD1E88D76D6}"/>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1994875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EDA408-9E09-944C-9381-7949DA52EDD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CD1BE69-BCE6-5C4A-9DF8-2568FFA5F6F1}"/>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4" name="Espace réservé du pied de page 3">
            <a:extLst>
              <a:ext uri="{FF2B5EF4-FFF2-40B4-BE49-F238E27FC236}">
                <a16:creationId xmlns:a16="http://schemas.microsoft.com/office/drawing/2014/main" id="{BED8F4AA-4921-F74A-8B0F-B930A89286CD}"/>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D6299B91-F644-AC44-89E0-88F28DB2D0BA}"/>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4387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599402E-F3EC-CD4A-BFAB-C359D781D195}"/>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3" name="Espace réservé du pied de page 2">
            <a:extLst>
              <a:ext uri="{FF2B5EF4-FFF2-40B4-BE49-F238E27FC236}">
                <a16:creationId xmlns:a16="http://schemas.microsoft.com/office/drawing/2014/main" id="{4403730A-37E7-A447-8696-D9799098730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01D67EAC-DB4C-244D-B602-9D2498E604D8}"/>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1714067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84799B-E85B-8044-A403-9F7AE8FFF0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9062600-8B64-2B4D-B1E1-9EE8A3E1E0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BF1293A-426F-8D41-BFAE-5EA86F3BC8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846BA32A-536A-5B4D-956B-F2703D8177B1}"/>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6" name="Espace réservé du pied de page 5">
            <a:extLst>
              <a:ext uri="{FF2B5EF4-FFF2-40B4-BE49-F238E27FC236}">
                <a16:creationId xmlns:a16="http://schemas.microsoft.com/office/drawing/2014/main" id="{036D2AAC-ED4A-6B4F-B7B6-934FCD008E8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6BCFC578-ED24-9741-AD41-D740C959905C}"/>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4203336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31E454-233C-314A-8F8B-D71D8A4EE10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e l’image 2">
            <a:extLst>
              <a:ext uri="{FF2B5EF4-FFF2-40B4-BE49-F238E27FC236}">
                <a16:creationId xmlns:a16="http://schemas.microsoft.com/office/drawing/2014/main" id="{32B6FC24-C81F-1C44-8E9F-717BE02E25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611D6569-9F67-5743-8131-6C71963B0C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ED9F5BA0-2021-A84C-A5CF-BB1F720F8526}"/>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6" name="Espace réservé du pied de page 5">
            <a:extLst>
              <a:ext uri="{FF2B5EF4-FFF2-40B4-BE49-F238E27FC236}">
                <a16:creationId xmlns:a16="http://schemas.microsoft.com/office/drawing/2014/main" id="{A289F974-4689-E649-B4B0-DC3835A9FB6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82F6C751-DC80-CF45-8A3F-EC9B2F301F88}"/>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3078023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9053D0-7442-F24F-B38C-7547B401E36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983417A-8668-5443-B893-B473970A1660}"/>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5E6FB7A-D3C8-1540-B77C-A64C86EA4A1D}"/>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5" name="Espace réservé du pied de page 4">
            <a:extLst>
              <a:ext uri="{FF2B5EF4-FFF2-40B4-BE49-F238E27FC236}">
                <a16:creationId xmlns:a16="http://schemas.microsoft.com/office/drawing/2014/main" id="{43A235CE-616C-0A41-A567-8B1D524343F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C734CF1-A0E4-1844-AFCA-0DF3A9D408E7}"/>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4018873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A410DF1-B64E-1448-91AF-916778B0030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D3BEC14-744A-3142-86F5-19D70CC37BF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7BC27A2-6280-724C-8A52-F5AD711790BD}"/>
              </a:ext>
            </a:extLst>
          </p:cNvPr>
          <p:cNvSpPr>
            <a:spLocks noGrp="1"/>
          </p:cNvSpPr>
          <p:nvPr>
            <p:ph type="dt" sz="half" idx="10"/>
          </p:nvPr>
        </p:nvSpPr>
        <p:spPr>
          <a:xfrm>
            <a:off x="838200" y="6356350"/>
            <a:ext cx="2743200" cy="365125"/>
          </a:xfrm>
          <a:prstGeom prst="rect">
            <a:avLst/>
          </a:prstGeom>
        </p:spPr>
        <p:txBody>
          <a:bodyPr/>
          <a:lstStyle/>
          <a:p>
            <a:fld id="{DFBD6E17-79D1-B64A-8E8F-B65FD9B5B687}" type="datetimeFigureOut">
              <a:rPr lang="fr-FR" smtClean="0"/>
              <a:t>27/08/2018</a:t>
            </a:fld>
            <a:endParaRPr lang="fr-FR"/>
          </a:p>
        </p:txBody>
      </p:sp>
      <p:sp>
        <p:nvSpPr>
          <p:cNvPr id="5" name="Espace réservé du pied de page 4">
            <a:extLst>
              <a:ext uri="{FF2B5EF4-FFF2-40B4-BE49-F238E27FC236}">
                <a16:creationId xmlns:a16="http://schemas.microsoft.com/office/drawing/2014/main" id="{9DE4800C-656D-4B4C-BFEC-225A81A1C9FC}"/>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CB52C270-4F3F-3A47-863F-AFC8A7DF5258}"/>
              </a:ext>
            </a:extLst>
          </p:cNvPr>
          <p:cNvSpPr>
            <a:spLocks noGrp="1"/>
          </p:cNvSpPr>
          <p:nvPr>
            <p:ph type="sldNum" sz="quarter" idx="12"/>
          </p:nvPr>
        </p:nvSpPr>
        <p:spPr>
          <a:xfrm>
            <a:off x="8610600" y="6356350"/>
            <a:ext cx="2743200" cy="365125"/>
          </a:xfrm>
          <a:prstGeom prst="rect">
            <a:avLst/>
          </a:prstGeom>
        </p:spPr>
        <p:txBody>
          <a:bodyPr/>
          <a:lstStyle/>
          <a:p>
            <a:fld id="{87E333B5-61FB-D540-AD7C-0935D2049A7E}" type="slidenum">
              <a:rPr lang="fr-FR" smtClean="0"/>
              <a:t>‹#›</a:t>
            </a:fld>
            <a:endParaRPr lang="fr-FR"/>
          </a:p>
        </p:txBody>
      </p:sp>
    </p:spTree>
    <p:extLst>
      <p:ext uri="{BB962C8B-B14F-4D97-AF65-F5344CB8AC3E}">
        <p14:creationId xmlns:p14="http://schemas.microsoft.com/office/powerpoint/2010/main" val="1897721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ABA8402-3B0B-994E-8438-2CCE61D954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81731C3-B3E9-AE49-B138-1CFB5AE853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569461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killscompetencescanada.com/en/essential-skill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www.canada.ca/en/employment-social-development/programs/essential-skills.html" TargetMode="External"/><Relationship Id="rId4" Type="http://schemas.openxmlformats.org/officeDocument/2006/relationships/hyperlink" Target="https://www.jobbank.gc.ca/report_skillknowledge-eng.do?action=search_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tit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579407" y="3620738"/>
            <a:ext cx="9719625" cy="2800767"/>
          </a:xfrm>
          <a:prstGeom prst="rect">
            <a:avLst/>
          </a:prstGeom>
          <a:noFill/>
        </p:spPr>
        <p:txBody>
          <a:bodyPr wrap="square" rtlCol="0">
            <a:spAutoFit/>
          </a:bodyPr>
          <a:lstStyle/>
          <a:p>
            <a:pPr algn="ctr"/>
            <a:r>
              <a:rPr lang="en-US" sz="4400" dirty="0" smtClean="0">
                <a:solidFill>
                  <a:srgbClr val="5FAB06"/>
                </a:solidFill>
                <a:latin typeface="Frutiger LT Com 65 Bold"/>
                <a:cs typeface="Frutiger LT Com 65 Bold"/>
              </a:rPr>
              <a:t>From the Classroom to the Workplace</a:t>
            </a:r>
          </a:p>
          <a:p>
            <a:pPr algn="ctr"/>
            <a:r>
              <a:rPr lang="en-US" sz="6600" b="1" dirty="0" smtClean="0">
                <a:solidFill>
                  <a:srgbClr val="5FAB06"/>
                </a:solidFill>
                <a:latin typeface="Frutiger LT Com 65 Bold"/>
                <a:cs typeface="Frutiger LT Com 65 Bold"/>
              </a:rPr>
              <a:t>ESSENTIAL </a:t>
            </a:r>
            <a:r>
              <a:rPr lang="en-US" sz="6600" b="1" dirty="0">
                <a:solidFill>
                  <a:srgbClr val="5FAB06"/>
                </a:solidFill>
                <a:latin typeface="Frutiger LT Com 65 Bold"/>
                <a:cs typeface="Frutiger LT Com 65 Bold"/>
              </a:rPr>
              <a:t>SKILLS</a:t>
            </a:r>
          </a:p>
          <a:p>
            <a:pPr algn="ctr"/>
            <a:r>
              <a:rPr lang="en-US" sz="6600" b="1" dirty="0">
                <a:solidFill>
                  <a:srgbClr val="5FAB06"/>
                </a:solidFill>
                <a:latin typeface="Frutiger LT Com 65 Bold"/>
                <a:cs typeface="Frutiger LT Com 65 Bold"/>
              </a:rPr>
              <a:t>MATTER </a:t>
            </a:r>
            <a:endParaRPr lang="en-US" sz="6600" b="1" dirty="0">
              <a:solidFill>
                <a:srgbClr val="5FAB06"/>
              </a:solidFill>
              <a:latin typeface="Frutiger LT Com 65 Bold"/>
              <a:cs typeface="Frutiger LT Com 65 Bold"/>
            </a:endParaRPr>
          </a:p>
        </p:txBody>
      </p:sp>
    </p:spTree>
    <p:extLst>
      <p:ext uri="{BB962C8B-B14F-4D97-AF65-F5344CB8AC3E}">
        <p14:creationId xmlns:p14="http://schemas.microsoft.com/office/powerpoint/2010/main" val="2709198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5A0FEA-3615-6E47-BF09-0E8F90A206CA}"/>
              </a:ext>
            </a:extLst>
          </p:cNvPr>
          <p:cNvSpPr>
            <a:spLocks noGrp="1"/>
          </p:cNvSpPr>
          <p:nvPr>
            <p:ph type="title"/>
          </p:nvPr>
        </p:nvSpPr>
        <p:spPr>
          <a:xfrm>
            <a:off x="0" y="537883"/>
            <a:ext cx="12192000" cy="2840018"/>
          </a:xfrm>
        </p:spPr>
        <p:txBody>
          <a:bodyPr/>
          <a:lstStyle/>
          <a:p>
            <a:pPr algn="ctr"/>
            <a:r>
              <a:rPr lang="fr-CA" b="1" dirty="0" smtClean="0">
                <a:solidFill>
                  <a:srgbClr val="71C044"/>
                </a:solidFill>
                <a:latin typeface="Frutiger LT Pro 55 Roman" panose="020B0602020204020204" pitchFamily="34" charset="77"/>
              </a:rPr>
              <a:t>Essential </a:t>
            </a:r>
            <a:r>
              <a:rPr lang="fr-CA" b="1" dirty="0" err="1">
                <a:solidFill>
                  <a:srgbClr val="71C044"/>
                </a:solidFill>
                <a:latin typeface="Frutiger LT Pro 55 Roman" panose="020B0602020204020204" pitchFamily="34" charset="77"/>
              </a:rPr>
              <a:t>S</a:t>
            </a:r>
            <a:r>
              <a:rPr lang="fr-CA" b="1" dirty="0" err="1" smtClean="0">
                <a:solidFill>
                  <a:srgbClr val="71C044"/>
                </a:solidFill>
                <a:latin typeface="Frutiger LT Pro 55 Roman" panose="020B0602020204020204" pitchFamily="34" charset="77"/>
              </a:rPr>
              <a:t>kills</a:t>
            </a:r>
            <a:r>
              <a:rPr lang="fr-CA" b="1" dirty="0" smtClean="0">
                <a:solidFill>
                  <a:srgbClr val="71C044"/>
                </a:solidFill>
                <a:latin typeface="Frutiger LT Pro 55 Roman" panose="020B0602020204020204" pitchFamily="34" charset="77"/>
              </a:rPr>
              <a:t> </a:t>
            </a:r>
            <a:r>
              <a:rPr lang="fr-CA" b="1" dirty="0" err="1" smtClean="0">
                <a:solidFill>
                  <a:srgbClr val="71C044"/>
                </a:solidFill>
                <a:latin typeface="Frutiger LT Pro 55 Roman" panose="020B0602020204020204" pitchFamily="34" charset="77"/>
              </a:rPr>
              <a:t>Work</a:t>
            </a:r>
            <a:r>
              <a:rPr lang="fr-CA" b="1" dirty="0" smtClean="0">
                <a:solidFill>
                  <a:srgbClr val="71C044"/>
                </a:solidFill>
                <a:latin typeface="Frutiger LT Pro 55 Roman" panose="020B0602020204020204" pitchFamily="34" charset="77"/>
              </a:rPr>
              <a:t> </a:t>
            </a:r>
            <a:r>
              <a:rPr lang="fr-CA" b="1" dirty="0" err="1" smtClean="0">
                <a:solidFill>
                  <a:srgbClr val="71C044"/>
                </a:solidFill>
                <a:latin typeface="Frutiger LT Pro 55 Roman" panose="020B0602020204020204" pitchFamily="34" charset="77"/>
              </a:rPr>
              <a:t>Ready</a:t>
            </a:r>
            <a:r>
              <a:rPr lang="fr-CA" b="1" dirty="0" smtClean="0">
                <a:solidFill>
                  <a:srgbClr val="71C044"/>
                </a:solidFill>
                <a:latin typeface="Frutiger LT Pro 55 Roman" panose="020B0602020204020204" pitchFamily="34" charset="77"/>
              </a:rPr>
              <a:t> </a:t>
            </a:r>
            <a:r>
              <a:rPr lang="fr-CA" b="1" dirty="0" err="1" smtClean="0">
                <a:solidFill>
                  <a:srgbClr val="71C044"/>
                </a:solidFill>
                <a:latin typeface="Frutiger LT Pro 55 Roman" panose="020B0602020204020204" pitchFamily="34" charset="77"/>
              </a:rPr>
              <a:t>Youth</a:t>
            </a:r>
            <a:r>
              <a:rPr lang="fr-CA" b="1" dirty="0" smtClean="0">
                <a:solidFill>
                  <a:srgbClr val="71C044"/>
                </a:solidFill>
                <a:latin typeface="Frutiger LT Pro 55 Roman" panose="020B0602020204020204" pitchFamily="34" charset="77"/>
              </a:rPr>
              <a:t> Program</a:t>
            </a:r>
            <a:endParaRPr lang="fr-FR" b="1" dirty="0">
              <a:solidFill>
                <a:srgbClr val="71C044"/>
              </a:solidFill>
              <a:latin typeface="Frutiger LT Pro 55 Roman" panose="020B0602020204020204" pitchFamily="34" charset="77"/>
            </a:endParaRPr>
          </a:p>
        </p:txBody>
      </p:sp>
    </p:spTree>
    <p:extLst>
      <p:ext uri="{BB962C8B-B14F-4D97-AF65-F5344CB8AC3E}">
        <p14:creationId xmlns:p14="http://schemas.microsoft.com/office/powerpoint/2010/main" val="3512236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78F4A3-3FA1-6641-90F7-75426EFDE046}"/>
              </a:ext>
            </a:extLst>
          </p:cNvPr>
          <p:cNvSpPr>
            <a:spLocks noGrp="1"/>
          </p:cNvSpPr>
          <p:nvPr>
            <p:ph type="title"/>
          </p:nvPr>
        </p:nvSpPr>
        <p:spPr/>
        <p:txBody>
          <a:bodyPr/>
          <a:lstStyle/>
          <a:p>
            <a:pPr algn="ctr"/>
            <a:r>
              <a:rPr lang="fr-CA" b="1" dirty="0" err="1" smtClean="0">
                <a:solidFill>
                  <a:srgbClr val="71C044"/>
                </a:solidFill>
                <a:latin typeface="Frutiger LT Pro 55 Roman" panose="020B0602020204020204" pitchFamily="34" charset="77"/>
              </a:rPr>
              <a:t>Overview</a:t>
            </a:r>
            <a:endParaRPr lang="fr-FR" b="1" dirty="0">
              <a:solidFill>
                <a:srgbClr val="71C044"/>
              </a:solidFill>
              <a:latin typeface="Frutiger LT Pro 55 Roman" panose="020B0602020204020204" pitchFamily="34" charset="77"/>
            </a:endParaRPr>
          </a:p>
        </p:txBody>
      </p:sp>
      <p:sp>
        <p:nvSpPr>
          <p:cNvPr id="3" name="Espace réservé du contenu 2">
            <a:extLst>
              <a:ext uri="{FF2B5EF4-FFF2-40B4-BE49-F238E27FC236}">
                <a16:creationId xmlns:a16="http://schemas.microsoft.com/office/drawing/2014/main" id="{CFA4A110-FE9C-094F-946C-3CE93C527466}"/>
              </a:ext>
            </a:extLst>
          </p:cNvPr>
          <p:cNvSpPr>
            <a:spLocks noGrp="1"/>
          </p:cNvSpPr>
          <p:nvPr>
            <p:ph idx="1"/>
          </p:nvPr>
        </p:nvSpPr>
        <p:spPr/>
        <p:txBody>
          <a:bodyPr/>
          <a:lstStyle/>
          <a:p>
            <a:pPr marL="0" indent="0">
              <a:buNone/>
            </a:pPr>
            <a:r>
              <a:rPr lang="fr-CA" dirty="0" smtClean="0">
                <a:solidFill>
                  <a:srgbClr val="404041"/>
                </a:solidFill>
                <a:latin typeface="Frutiger LT Pro 55 Roman" panose="020B0602020204020204" pitchFamily="34" charset="77"/>
              </a:rPr>
              <a:t>The Essential </a:t>
            </a:r>
            <a:r>
              <a:rPr lang="fr-CA" dirty="0" err="1" smtClean="0">
                <a:solidFill>
                  <a:srgbClr val="404041"/>
                </a:solidFill>
                <a:latin typeface="Frutiger LT Pro 55 Roman" panose="020B0602020204020204" pitchFamily="34" charset="77"/>
              </a:rPr>
              <a:t>Skills</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Work</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Ready</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Youth</a:t>
            </a:r>
            <a:r>
              <a:rPr lang="fr-CA" dirty="0" smtClean="0">
                <a:solidFill>
                  <a:srgbClr val="404041"/>
                </a:solidFill>
                <a:latin typeface="Frutiger LT Pro 55 Roman" panose="020B0602020204020204" pitchFamily="34" charset="77"/>
              </a:rPr>
              <a:t> Program </a:t>
            </a:r>
            <a:r>
              <a:rPr lang="fr-CA" dirty="0" err="1" smtClean="0">
                <a:solidFill>
                  <a:srgbClr val="404041"/>
                </a:solidFill>
                <a:latin typeface="Frutiger LT Pro 55 Roman" panose="020B0602020204020204" pitchFamily="34" charset="77"/>
              </a:rPr>
              <a:t>is</a:t>
            </a:r>
            <a:r>
              <a:rPr lang="fr-CA" dirty="0" smtClean="0">
                <a:solidFill>
                  <a:srgbClr val="404041"/>
                </a:solidFill>
                <a:latin typeface="Frutiger LT Pro 55 Roman" panose="020B0602020204020204" pitchFamily="34" charset="77"/>
              </a:rPr>
              <a:t> the </a:t>
            </a:r>
            <a:r>
              <a:rPr lang="fr-CA" dirty="0" err="1" smtClean="0">
                <a:solidFill>
                  <a:srgbClr val="404041"/>
                </a:solidFill>
                <a:latin typeface="Frutiger LT Pro 55 Roman" panose="020B0602020204020204" pitchFamily="34" charset="77"/>
              </a:rPr>
              <a:t>latest</a:t>
            </a:r>
            <a:r>
              <a:rPr lang="fr-CA" dirty="0" smtClean="0">
                <a:solidFill>
                  <a:srgbClr val="404041"/>
                </a:solidFill>
                <a:latin typeface="Frutiger LT Pro 55 Roman" panose="020B0602020204020204" pitchFamily="34" charset="77"/>
              </a:rPr>
              <a:t> essential </a:t>
            </a:r>
            <a:r>
              <a:rPr lang="fr-CA" dirty="0" err="1" smtClean="0">
                <a:solidFill>
                  <a:srgbClr val="404041"/>
                </a:solidFill>
                <a:latin typeface="Frutiger LT Pro 55 Roman" panose="020B0602020204020204" pitchFamily="34" charset="77"/>
              </a:rPr>
              <a:t>skills</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learning</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tool</a:t>
            </a:r>
            <a:r>
              <a:rPr lang="fr-CA" dirty="0" smtClean="0">
                <a:solidFill>
                  <a:srgbClr val="404041"/>
                </a:solidFill>
                <a:latin typeface="Frutiger LT Pro 55 Roman" panose="020B0602020204020204" pitchFamily="34" charset="77"/>
              </a:rPr>
              <a:t> of </a:t>
            </a:r>
            <a:r>
              <a:rPr lang="fr-CA" dirty="0" err="1" smtClean="0">
                <a:solidFill>
                  <a:srgbClr val="404041"/>
                </a:solidFill>
                <a:latin typeface="Frutiger LT Pro 55 Roman" panose="020B0602020204020204" pitchFamily="34" charset="77"/>
              </a:rPr>
              <a:t>Skills</a:t>
            </a:r>
            <a:r>
              <a:rPr lang="fr-CA" dirty="0" smtClean="0">
                <a:solidFill>
                  <a:srgbClr val="404041"/>
                </a:solidFill>
                <a:latin typeface="Frutiger LT Pro 55 Roman" panose="020B0602020204020204" pitchFamily="34" charset="77"/>
              </a:rPr>
              <a:t>/Compétence Canada.</a:t>
            </a:r>
          </a:p>
          <a:p>
            <a:pPr marL="0" indent="0">
              <a:buNone/>
            </a:pPr>
            <a:endParaRPr lang="fr-CA" dirty="0">
              <a:solidFill>
                <a:srgbClr val="404041"/>
              </a:solidFill>
              <a:latin typeface="Frutiger LT Pro 55 Roman" panose="020B0602020204020204" pitchFamily="34" charset="77"/>
            </a:endParaRPr>
          </a:p>
          <a:p>
            <a:pPr marL="0" indent="0">
              <a:buNone/>
            </a:pPr>
            <a:r>
              <a:rPr lang="fr-CA" dirty="0" smtClean="0">
                <a:solidFill>
                  <a:srgbClr val="404041"/>
                </a:solidFill>
                <a:latin typeface="Frutiger LT Pro 55 Roman" panose="020B0602020204020204" pitchFamily="34" charset="77"/>
              </a:rPr>
              <a:t>The </a:t>
            </a:r>
            <a:r>
              <a:rPr lang="fr-CA" dirty="0" err="1" smtClean="0">
                <a:solidFill>
                  <a:srgbClr val="404041"/>
                </a:solidFill>
                <a:latin typeface="Frutiger LT Pro 55 Roman" panose="020B0602020204020204" pitchFamily="34" charset="77"/>
              </a:rPr>
              <a:t>materials</a:t>
            </a:r>
            <a:r>
              <a:rPr lang="fr-CA" dirty="0" smtClean="0">
                <a:solidFill>
                  <a:srgbClr val="404041"/>
                </a:solidFill>
                <a:latin typeface="Frutiger LT Pro 55 Roman" panose="020B0602020204020204" pitchFamily="34" charset="77"/>
              </a:rPr>
              <a:t> are </a:t>
            </a:r>
            <a:r>
              <a:rPr lang="fr-CA" dirty="0" err="1" smtClean="0">
                <a:solidFill>
                  <a:srgbClr val="404041"/>
                </a:solidFill>
                <a:latin typeface="Frutiger LT Pro 55 Roman" panose="020B0602020204020204" pitchFamily="34" charset="77"/>
              </a:rPr>
              <a:t>designed</a:t>
            </a:r>
            <a:r>
              <a:rPr lang="fr-CA" dirty="0" smtClean="0">
                <a:solidFill>
                  <a:srgbClr val="404041"/>
                </a:solidFill>
                <a:latin typeface="Frutiger LT Pro 55 Roman" panose="020B0602020204020204" pitchFamily="34" charset="77"/>
              </a:rPr>
              <a:t> for use by </a:t>
            </a:r>
            <a:r>
              <a:rPr lang="fr-CA" dirty="0" err="1" smtClean="0">
                <a:solidFill>
                  <a:srgbClr val="404041"/>
                </a:solidFill>
                <a:latin typeface="Frutiger LT Pro 55 Roman" panose="020B0602020204020204" pitchFamily="34" charset="77"/>
              </a:rPr>
              <a:t>young</a:t>
            </a:r>
            <a:r>
              <a:rPr lang="fr-CA" dirty="0" smtClean="0">
                <a:solidFill>
                  <a:srgbClr val="404041"/>
                </a:solidFill>
                <a:latin typeface="Frutiger LT Pro 55 Roman" panose="020B0602020204020204" pitchFamily="34" charset="77"/>
              </a:rPr>
              <a:t> people </a:t>
            </a:r>
            <a:r>
              <a:rPr lang="fr-CA" dirty="0" err="1" smtClean="0">
                <a:solidFill>
                  <a:srgbClr val="404041"/>
                </a:solidFill>
                <a:latin typeface="Frutiger LT Pro 55 Roman" panose="020B0602020204020204" pitchFamily="34" charset="77"/>
              </a:rPr>
              <a:t>interested</a:t>
            </a:r>
            <a:r>
              <a:rPr lang="fr-CA" dirty="0" smtClean="0">
                <a:solidFill>
                  <a:srgbClr val="404041"/>
                </a:solidFill>
                <a:latin typeface="Frutiger LT Pro 55 Roman" panose="020B0602020204020204" pitchFamily="34" charset="77"/>
              </a:rPr>
              <a:t> in </a:t>
            </a:r>
            <a:r>
              <a:rPr lang="fr-CA" dirty="0" err="1" smtClean="0">
                <a:solidFill>
                  <a:srgbClr val="404041"/>
                </a:solidFill>
                <a:latin typeface="Frutiger LT Pro 55 Roman" panose="020B0602020204020204" pitchFamily="34" charset="77"/>
              </a:rPr>
              <a:t>exploring</a:t>
            </a:r>
            <a:r>
              <a:rPr lang="fr-CA" dirty="0" smtClean="0">
                <a:solidFill>
                  <a:srgbClr val="404041"/>
                </a:solidFill>
                <a:latin typeface="Frutiger LT Pro 55 Roman" panose="020B0602020204020204" pitchFamily="34" charset="77"/>
              </a:rPr>
              <a:t> the </a:t>
            </a:r>
            <a:r>
              <a:rPr lang="fr-CA" dirty="0" err="1" smtClean="0">
                <a:solidFill>
                  <a:srgbClr val="404041"/>
                </a:solidFill>
                <a:latin typeface="Frutiger LT Pro 55 Roman" panose="020B0602020204020204" pitchFamily="34" charset="77"/>
              </a:rPr>
              <a:t>skills</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they</a:t>
            </a:r>
            <a:r>
              <a:rPr lang="fr-CA" dirty="0" smtClean="0">
                <a:solidFill>
                  <a:srgbClr val="404041"/>
                </a:solidFill>
                <a:latin typeface="Frutiger LT Pro 55 Roman" panose="020B0602020204020204" pitchFamily="34" charset="77"/>
              </a:rPr>
              <a:t> have and in </a:t>
            </a:r>
            <a:r>
              <a:rPr lang="fr-CA" dirty="0" err="1" smtClean="0">
                <a:solidFill>
                  <a:srgbClr val="404041"/>
                </a:solidFill>
                <a:latin typeface="Frutiger LT Pro 55 Roman" panose="020B0602020204020204" pitchFamily="34" charset="77"/>
              </a:rPr>
              <a:t>growing</a:t>
            </a:r>
            <a:r>
              <a:rPr lang="fr-CA" dirty="0" smtClean="0">
                <a:solidFill>
                  <a:srgbClr val="404041"/>
                </a:solidFill>
                <a:latin typeface="Frutiger LT Pro 55 Roman" panose="020B0602020204020204" pitchFamily="34" charset="77"/>
              </a:rPr>
              <a:t> the </a:t>
            </a:r>
            <a:r>
              <a:rPr lang="fr-CA" dirty="0" err="1" smtClean="0">
                <a:solidFill>
                  <a:srgbClr val="404041"/>
                </a:solidFill>
                <a:latin typeface="Frutiger LT Pro 55 Roman" panose="020B0602020204020204" pitchFamily="34" charset="77"/>
              </a:rPr>
              <a:t>skills</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they</a:t>
            </a:r>
            <a:r>
              <a:rPr lang="fr-CA" dirty="0" smtClean="0">
                <a:solidFill>
                  <a:srgbClr val="404041"/>
                </a:solidFill>
                <a:latin typeface="Frutiger LT Pro 55 Roman" panose="020B0602020204020204" pitchFamily="34" charset="77"/>
              </a:rPr>
              <a:t> </a:t>
            </a:r>
            <a:r>
              <a:rPr lang="fr-CA" dirty="0" err="1" smtClean="0">
                <a:solidFill>
                  <a:srgbClr val="404041"/>
                </a:solidFill>
                <a:latin typeface="Frutiger LT Pro 55 Roman" panose="020B0602020204020204" pitchFamily="34" charset="77"/>
              </a:rPr>
              <a:t>need</a:t>
            </a:r>
            <a:r>
              <a:rPr lang="fr-CA" dirty="0" smtClean="0">
                <a:solidFill>
                  <a:srgbClr val="404041"/>
                </a:solidFill>
                <a:latin typeface="Frutiger LT Pro 55 Roman" panose="020B0602020204020204" pitchFamily="34" charset="77"/>
              </a:rPr>
              <a:t> to have, in </a:t>
            </a:r>
            <a:r>
              <a:rPr lang="fr-CA" dirty="0" err="1" smtClean="0">
                <a:solidFill>
                  <a:srgbClr val="404041"/>
                </a:solidFill>
                <a:latin typeface="Frutiger LT Pro 55 Roman" panose="020B0602020204020204" pitchFamily="34" charset="77"/>
              </a:rPr>
              <a:t>order</a:t>
            </a:r>
            <a:r>
              <a:rPr lang="fr-CA" dirty="0" smtClean="0">
                <a:solidFill>
                  <a:srgbClr val="404041"/>
                </a:solidFill>
                <a:latin typeface="Frutiger LT Pro 55 Roman" panose="020B0602020204020204" pitchFamily="34" charset="77"/>
              </a:rPr>
              <a:t> to </a:t>
            </a:r>
            <a:r>
              <a:rPr lang="fr-CA" dirty="0" err="1" smtClean="0">
                <a:solidFill>
                  <a:srgbClr val="404041"/>
                </a:solidFill>
                <a:latin typeface="Frutiger LT Pro 55 Roman" panose="020B0602020204020204" pitchFamily="34" charset="77"/>
              </a:rPr>
              <a:t>succeed</a:t>
            </a:r>
            <a:r>
              <a:rPr lang="fr-CA" dirty="0" smtClean="0">
                <a:solidFill>
                  <a:srgbClr val="404041"/>
                </a:solidFill>
                <a:latin typeface="Frutiger LT Pro 55 Roman" panose="020B0602020204020204" pitchFamily="34" charset="77"/>
              </a:rPr>
              <a:t> at </a:t>
            </a:r>
            <a:r>
              <a:rPr lang="fr-CA" dirty="0" err="1" smtClean="0">
                <a:solidFill>
                  <a:srgbClr val="404041"/>
                </a:solidFill>
                <a:latin typeface="Frutiger LT Pro 55 Roman" panose="020B0602020204020204" pitchFamily="34" charset="77"/>
              </a:rPr>
              <a:t>work</a:t>
            </a:r>
            <a:r>
              <a:rPr lang="fr-CA" dirty="0" smtClean="0">
                <a:solidFill>
                  <a:srgbClr val="404041"/>
                </a:solidFill>
                <a:latin typeface="Frutiger LT Pro 55 Roman" panose="020B0602020204020204" pitchFamily="34" charset="77"/>
              </a:rPr>
              <a:t>.</a:t>
            </a:r>
            <a:endParaRPr lang="fr-FR" dirty="0">
              <a:solidFill>
                <a:srgbClr val="404041"/>
              </a:solidFill>
              <a:latin typeface="Frutiger LT Pro 55 Roman" panose="020B0602020204020204" pitchFamily="34" charset="77"/>
            </a:endParaRPr>
          </a:p>
        </p:txBody>
      </p:sp>
    </p:spTree>
    <p:extLst>
      <p:ext uri="{BB962C8B-B14F-4D97-AF65-F5344CB8AC3E}">
        <p14:creationId xmlns:p14="http://schemas.microsoft.com/office/powerpoint/2010/main" val="342362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b="1" dirty="0">
                <a:solidFill>
                  <a:srgbClr val="71C044"/>
                </a:solidFill>
                <a:latin typeface="Frutiger LT Pro 55 Roman" panose="020B0602020204020204" pitchFamily="34" charset="77"/>
              </a:rPr>
              <a:t>Essential Skills</a:t>
            </a:r>
          </a:p>
        </p:txBody>
      </p:sp>
      <p:pic>
        <p:nvPicPr>
          <p:cNvPr id="4" name="Content Placeholder 3"/>
          <p:cNvPicPr>
            <a:picLocks noGrp="1" noChangeAspect="1"/>
          </p:cNvPicPr>
          <p:nvPr>
            <p:ph idx="1"/>
          </p:nvPr>
        </p:nvPicPr>
        <p:blipFill>
          <a:blip r:embed="rId3"/>
          <a:stretch>
            <a:fillRect/>
          </a:stretch>
        </p:blipFill>
        <p:spPr>
          <a:xfrm>
            <a:off x="4201146" y="1231415"/>
            <a:ext cx="6563105" cy="4847311"/>
          </a:xfrm>
          <a:prstGeom prst="rect">
            <a:avLst/>
          </a:prstGeom>
        </p:spPr>
      </p:pic>
    </p:spTree>
    <p:extLst>
      <p:ext uri="{BB962C8B-B14F-4D97-AF65-F5344CB8AC3E}">
        <p14:creationId xmlns:p14="http://schemas.microsoft.com/office/powerpoint/2010/main" val="709053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71C044"/>
                </a:solidFill>
                <a:latin typeface="Frutiger LT Pro 55 Roman" panose="020B0602020204020204" pitchFamily="34" charset="77"/>
              </a:rPr>
              <a:t>Essential Skills</a:t>
            </a:r>
            <a:endParaRPr lang="en-US" dirty="0"/>
          </a:p>
        </p:txBody>
      </p:sp>
      <p:pic>
        <p:nvPicPr>
          <p:cNvPr id="4" name="Picture 3"/>
          <p:cNvPicPr>
            <a:picLocks noChangeAspect="1"/>
          </p:cNvPicPr>
          <p:nvPr/>
        </p:nvPicPr>
        <p:blipFill>
          <a:blip r:embed="rId3"/>
          <a:stretch>
            <a:fillRect/>
          </a:stretch>
        </p:blipFill>
        <p:spPr>
          <a:xfrm>
            <a:off x="4233797" y="1338980"/>
            <a:ext cx="6513534" cy="4783951"/>
          </a:xfrm>
          <a:prstGeom prst="rect">
            <a:avLst/>
          </a:prstGeom>
        </p:spPr>
      </p:pic>
    </p:spTree>
    <p:extLst>
      <p:ext uri="{BB962C8B-B14F-4D97-AF65-F5344CB8AC3E}">
        <p14:creationId xmlns:p14="http://schemas.microsoft.com/office/powerpoint/2010/main" val="1143413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71C044"/>
                </a:solidFill>
                <a:latin typeface="Frutiger LT Pro 55 Roman" panose="020B0602020204020204" pitchFamily="34" charset="77"/>
              </a:rPr>
              <a:t>Essential Skills</a:t>
            </a:r>
            <a:endParaRPr lang="en-US" dirty="0"/>
          </a:p>
        </p:txBody>
      </p:sp>
      <p:pic>
        <p:nvPicPr>
          <p:cNvPr id="5" name="Picture 4"/>
          <p:cNvPicPr>
            <a:picLocks noChangeAspect="1"/>
          </p:cNvPicPr>
          <p:nvPr/>
        </p:nvPicPr>
        <p:blipFill>
          <a:blip r:embed="rId3"/>
          <a:stretch>
            <a:fillRect/>
          </a:stretch>
        </p:blipFill>
        <p:spPr>
          <a:xfrm>
            <a:off x="4187093" y="1338481"/>
            <a:ext cx="6723077" cy="4711590"/>
          </a:xfrm>
          <a:prstGeom prst="rect">
            <a:avLst/>
          </a:prstGeom>
        </p:spPr>
      </p:pic>
    </p:spTree>
    <p:extLst>
      <p:ext uri="{BB962C8B-B14F-4D97-AF65-F5344CB8AC3E}">
        <p14:creationId xmlns:p14="http://schemas.microsoft.com/office/powerpoint/2010/main" val="2374791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71C044"/>
                </a:solidFill>
                <a:latin typeface="Frutiger LT Pro 55 Roman" panose="020B0602020204020204" pitchFamily="34" charset="77"/>
              </a:rPr>
              <a:t>Essential </a:t>
            </a:r>
            <a:r>
              <a:rPr lang="en-US" b="1" dirty="0" smtClean="0">
                <a:solidFill>
                  <a:srgbClr val="71C044"/>
                </a:solidFill>
                <a:latin typeface="Frutiger LT Pro 55 Roman" panose="020B0602020204020204" pitchFamily="34" charset="77"/>
              </a:rPr>
              <a:t>Skills </a:t>
            </a:r>
            <a:r>
              <a:rPr lang="en-US" b="1" dirty="0">
                <a:solidFill>
                  <a:srgbClr val="71C044"/>
                </a:solidFill>
                <a:latin typeface="Frutiger LT Pro 55 Roman" panose="020B0602020204020204" pitchFamily="34" charset="77"/>
              </a:rPr>
              <a:t>U</a:t>
            </a:r>
            <a:r>
              <a:rPr lang="en-US" b="1" dirty="0" smtClean="0">
                <a:solidFill>
                  <a:srgbClr val="71C044"/>
                </a:solidFill>
                <a:latin typeface="Frutiger LT Pro 55 Roman" panose="020B0602020204020204" pitchFamily="34" charset="77"/>
              </a:rPr>
              <a:t>p Close</a:t>
            </a:r>
            <a:endParaRPr lang="en-US" dirty="0"/>
          </a:p>
        </p:txBody>
      </p:sp>
      <p:pic>
        <p:nvPicPr>
          <p:cNvPr id="4" name="Picture 3"/>
          <p:cNvPicPr>
            <a:picLocks noChangeAspect="1"/>
          </p:cNvPicPr>
          <p:nvPr/>
        </p:nvPicPr>
        <p:blipFill>
          <a:blip r:embed="rId3"/>
          <a:stretch>
            <a:fillRect/>
          </a:stretch>
        </p:blipFill>
        <p:spPr>
          <a:xfrm>
            <a:off x="1835443" y="1690688"/>
            <a:ext cx="9303222" cy="3555682"/>
          </a:xfrm>
          <a:prstGeom prst="rect">
            <a:avLst/>
          </a:prstGeom>
        </p:spPr>
      </p:pic>
    </p:spTree>
    <p:extLst>
      <p:ext uri="{BB962C8B-B14F-4D97-AF65-F5344CB8AC3E}">
        <p14:creationId xmlns:p14="http://schemas.microsoft.com/office/powerpoint/2010/main" val="4219303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71C044"/>
                </a:solidFill>
                <a:latin typeface="Frutiger LT Pro 55 Roman" panose="020B0602020204020204" pitchFamily="34" charset="77"/>
              </a:rPr>
              <a:t>Essential Skills Up Close</a:t>
            </a:r>
            <a:endParaRPr lang="en-US" dirty="0"/>
          </a:p>
        </p:txBody>
      </p:sp>
      <p:pic>
        <p:nvPicPr>
          <p:cNvPr id="4" name="Picture 3"/>
          <p:cNvPicPr>
            <a:picLocks noChangeAspect="1"/>
          </p:cNvPicPr>
          <p:nvPr/>
        </p:nvPicPr>
        <p:blipFill>
          <a:blip r:embed="rId3"/>
          <a:stretch>
            <a:fillRect/>
          </a:stretch>
        </p:blipFill>
        <p:spPr>
          <a:xfrm>
            <a:off x="1995487" y="1790700"/>
            <a:ext cx="9192963" cy="3557016"/>
          </a:xfrm>
          <a:prstGeom prst="rect">
            <a:avLst/>
          </a:prstGeom>
        </p:spPr>
      </p:pic>
    </p:spTree>
    <p:extLst>
      <p:ext uri="{BB962C8B-B14F-4D97-AF65-F5344CB8AC3E}">
        <p14:creationId xmlns:p14="http://schemas.microsoft.com/office/powerpoint/2010/main" val="3892085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71C044"/>
                </a:solidFill>
                <a:latin typeface="Frutiger LT Pro 55 Roman" panose="020B0602020204020204" pitchFamily="34" charset="77"/>
              </a:rPr>
              <a:t>Essential Skills Up Close</a:t>
            </a:r>
            <a:endParaRPr lang="en-US" dirty="0"/>
          </a:p>
        </p:txBody>
      </p:sp>
      <p:pic>
        <p:nvPicPr>
          <p:cNvPr id="3" name="Picture 2"/>
          <p:cNvPicPr>
            <a:picLocks noChangeAspect="1"/>
          </p:cNvPicPr>
          <p:nvPr/>
        </p:nvPicPr>
        <p:blipFill>
          <a:blip r:embed="rId3"/>
          <a:stretch>
            <a:fillRect/>
          </a:stretch>
        </p:blipFill>
        <p:spPr>
          <a:xfrm>
            <a:off x="1917827" y="1690688"/>
            <a:ext cx="9435973" cy="3557016"/>
          </a:xfrm>
          <a:prstGeom prst="rect">
            <a:avLst/>
          </a:prstGeom>
        </p:spPr>
      </p:pic>
    </p:spTree>
    <p:extLst>
      <p:ext uri="{BB962C8B-B14F-4D97-AF65-F5344CB8AC3E}">
        <p14:creationId xmlns:p14="http://schemas.microsoft.com/office/powerpoint/2010/main" val="26079200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394"/>
            <a:ext cx="10515600" cy="1325563"/>
          </a:xfrm>
        </p:spPr>
        <p:txBody>
          <a:bodyPr/>
          <a:lstStyle/>
          <a:p>
            <a:pPr algn="ctr"/>
            <a:r>
              <a:rPr lang="en-US" b="1" dirty="0">
                <a:solidFill>
                  <a:srgbClr val="71C044"/>
                </a:solidFill>
                <a:latin typeface="Frutiger LT Pro 55 Roman" panose="020B0602020204020204" pitchFamily="34" charset="77"/>
              </a:rPr>
              <a:t>Essential Skills Up Close</a:t>
            </a:r>
            <a:endParaRPr lang="en-US" dirty="0"/>
          </a:p>
        </p:txBody>
      </p:sp>
      <p:sp>
        <p:nvSpPr>
          <p:cNvPr id="4" name="TextBox 3"/>
          <p:cNvSpPr txBox="1"/>
          <p:nvPr/>
        </p:nvSpPr>
        <p:spPr>
          <a:xfrm>
            <a:off x="1465384" y="1383957"/>
            <a:ext cx="9630508" cy="4093428"/>
          </a:xfrm>
          <a:prstGeom prst="rect">
            <a:avLst/>
          </a:prstGeom>
          <a:noFill/>
        </p:spPr>
        <p:txBody>
          <a:bodyPr wrap="square" rtlCol="0">
            <a:spAutoFit/>
          </a:bodyPr>
          <a:lstStyle/>
          <a:p>
            <a:r>
              <a:rPr lang="en-CA" sz="3200" b="1" dirty="0">
                <a:solidFill>
                  <a:srgbClr val="92D050"/>
                </a:solidFill>
                <a:latin typeface="Tekton Pro" panose="020F0603020208020904" pitchFamily="34" charset="0"/>
              </a:rPr>
              <a:t>Numeracy </a:t>
            </a:r>
            <a:r>
              <a:rPr lang="en-CA" sz="3200" b="1" dirty="0" smtClean="0">
                <a:solidFill>
                  <a:srgbClr val="92D050"/>
                </a:solidFill>
                <a:latin typeface="Tekton Pro" panose="020F0603020208020904" pitchFamily="34" charset="0"/>
              </a:rPr>
              <a:t>Skills Include</a:t>
            </a:r>
          </a:p>
          <a:p>
            <a:pPr marL="285750" lvl="0" indent="-285750">
              <a:buFont typeface="Arial" panose="020B0604020202020204" pitchFamily="34" charset="0"/>
              <a:buChar char="•"/>
            </a:pPr>
            <a:r>
              <a:rPr lang="en-CA" sz="2800" dirty="0">
                <a:latin typeface="Tekton Pro" panose="020F0603020208020904" pitchFamily="34" charset="0"/>
              </a:rPr>
              <a:t>money </a:t>
            </a:r>
            <a:r>
              <a:rPr lang="en-CA" sz="2800" dirty="0" smtClean="0">
                <a:latin typeface="Tekton Pro" panose="020F0603020208020904" pitchFamily="34" charset="0"/>
              </a:rPr>
              <a:t>math</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400" dirty="0" smtClean="0">
                <a:latin typeface="Tekton Pro" panose="020F0603020208020904" pitchFamily="34" charset="0"/>
              </a:rPr>
              <a:t>handling </a:t>
            </a:r>
            <a:r>
              <a:rPr lang="en-CA" sz="2400" dirty="0">
                <a:latin typeface="Tekton Pro" panose="020F0603020208020904" pitchFamily="34" charset="0"/>
              </a:rPr>
              <a:t>cash, preparing bills and making </a:t>
            </a:r>
            <a:r>
              <a:rPr lang="en-CA" sz="2400" dirty="0" smtClean="0">
                <a:latin typeface="Tekton Pro" panose="020F0603020208020904" pitchFamily="34" charset="0"/>
              </a:rPr>
              <a:t>payments</a:t>
            </a:r>
          </a:p>
          <a:p>
            <a:pPr lvl="1"/>
            <a:endParaRPr lang="en-US" sz="1200" dirty="0">
              <a:latin typeface="Tekton Pro" panose="020F0603020208020904" pitchFamily="34" charset="0"/>
            </a:endParaRPr>
          </a:p>
          <a:p>
            <a:pPr marL="285750" indent="-285750">
              <a:buFont typeface="Arial" panose="020B0604020202020204" pitchFamily="34" charset="0"/>
              <a:buChar char="•"/>
            </a:pPr>
            <a:r>
              <a:rPr lang="en-CA" sz="2800" dirty="0">
                <a:latin typeface="Tekton Pro" panose="020F0603020208020904" pitchFamily="34" charset="0"/>
              </a:rPr>
              <a:t>scheduling, budgeting &amp; accounting</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400" dirty="0">
                <a:latin typeface="Tekton Pro" panose="020F0603020208020904" pitchFamily="34" charset="0"/>
              </a:rPr>
              <a:t>managing time and money, to plan and track the use of time and money and to assess the value of </a:t>
            </a:r>
            <a:r>
              <a:rPr lang="en-CA" sz="2400" dirty="0" smtClean="0">
                <a:latin typeface="Tekton Pro" panose="020F0603020208020904" pitchFamily="34" charset="0"/>
              </a:rPr>
              <a:t>either</a:t>
            </a:r>
          </a:p>
          <a:p>
            <a:pPr lvl="1"/>
            <a:endParaRPr lang="en-US" sz="1200" dirty="0">
              <a:latin typeface="Tekton Pro" panose="020F0603020208020904" pitchFamily="34" charset="0"/>
            </a:endParaRPr>
          </a:p>
          <a:p>
            <a:pPr marL="342900" indent="-342900">
              <a:buFont typeface="Arial" panose="020B0604020202020204" pitchFamily="34" charset="0"/>
              <a:buChar char="•"/>
            </a:pPr>
            <a:r>
              <a:rPr lang="en-CA" sz="2800" dirty="0">
                <a:latin typeface="Tekton Pro" panose="020F0603020208020904" pitchFamily="34" charset="0"/>
              </a:rPr>
              <a:t>measurement &amp; calculation</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400" dirty="0">
                <a:latin typeface="Tekton Pro" panose="020F0603020208020904" pitchFamily="34" charset="0"/>
              </a:rPr>
              <a:t>measuring and describing the physical world, such as, size, shape, length, width, height, depth</a:t>
            </a:r>
            <a:endParaRPr lang="en-US" sz="2400" dirty="0">
              <a:latin typeface="Tekton Pro" panose="020F0603020208020904" pitchFamily="34" charset="0"/>
            </a:endParaRPr>
          </a:p>
        </p:txBody>
      </p:sp>
    </p:spTree>
    <p:extLst>
      <p:ext uri="{BB962C8B-B14F-4D97-AF65-F5344CB8AC3E}">
        <p14:creationId xmlns:p14="http://schemas.microsoft.com/office/powerpoint/2010/main" val="782256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394"/>
            <a:ext cx="10515600" cy="1325563"/>
          </a:xfrm>
        </p:spPr>
        <p:txBody>
          <a:bodyPr/>
          <a:lstStyle/>
          <a:p>
            <a:pPr algn="ctr"/>
            <a:r>
              <a:rPr lang="en-US" b="1" dirty="0">
                <a:solidFill>
                  <a:srgbClr val="71C044"/>
                </a:solidFill>
                <a:latin typeface="Frutiger LT Pro 55 Roman" panose="020B0602020204020204" pitchFamily="34" charset="77"/>
              </a:rPr>
              <a:t>Essential Skills Up Close</a:t>
            </a:r>
            <a:endParaRPr lang="en-US" dirty="0"/>
          </a:p>
        </p:txBody>
      </p:sp>
      <p:sp>
        <p:nvSpPr>
          <p:cNvPr id="4" name="TextBox 3"/>
          <p:cNvSpPr txBox="1"/>
          <p:nvPr/>
        </p:nvSpPr>
        <p:spPr>
          <a:xfrm>
            <a:off x="1465384" y="1793631"/>
            <a:ext cx="9630508" cy="2862322"/>
          </a:xfrm>
          <a:prstGeom prst="rect">
            <a:avLst/>
          </a:prstGeom>
          <a:noFill/>
        </p:spPr>
        <p:txBody>
          <a:bodyPr wrap="square" rtlCol="0">
            <a:spAutoFit/>
          </a:bodyPr>
          <a:lstStyle/>
          <a:p>
            <a:r>
              <a:rPr lang="en-CA" sz="3200" b="1" dirty="0">
                <a:solidFill>
                  <a:srgbClr val="92D050"/>
                </a:solidFill>
                <a:latin typeface="Tekton Pro" panose="020F0603020208020904" pitchFamily="34" charset="0"/>
              </a:rPr>
              <a:t>Numeracy </a:t>
            </a:r>
            <a:r>
              <a:rPr lang="en-CA" sz="3200" b="1" dirty="0" smtClean="0">
                <a:solidFill>
                  <a:srgbClr val="92D050"/>
                </a:solidFill>
                <a:latin typeface="Tekton Pro" panose="020F0603020208020904" pitchFamily="34" charset="0"/>
              </a:rPr>
              <a:t>Skills Include</a:t>
            </a:r>
          </a:p>
          <a:p>
            <a:endParaRPr lang="en-CA" sz="3200" b="1" dirty="0" smtClean="0">
              <a:solidFill>
                <a:srgbClr val="92D050"/>
              </a:solidFill>
              <a:latin typeface="Tekton Pro" panose="020F0603020208020904" pitchFamily="34" charset="0"/>
            </a:endParaRPr>
          </a:p>
          <a:p>
            <a:pPr marL="285750" indent="-285750">
              <a:buFont typeface="Arial" panose="020B0604020202020204" pitchFamily="34" charset="0"/>
              <a:buChar char="•"/>
            </a:pPr>
            <a:r>
              <a:rPr lang="en-CA" sz="2800" dirty="0">
                <a:latin typeface="Tekton Pro" panose="020F0603020208020904" pitchFamily="34" charset="0"/>
              </a:rPr>
              <a:t>data analysis</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400" dirty="0">
                <a:latin typeface="Tekton Pro" panose="020F0603020208020904" pitchFamily="34" charset="0"/>
              </a:rPr>
              <a:t>analyzing numerical </a:t>
            </a:r>
            <a:r>
              <a:rPr lang="en-CA" sz="2400" dirty="0" smtClean="0">
                <a:latin typeface="Tekton Pro" panose="020F0603020208020904" pitchFamily="34" charset="0"/>
              </a:rPr>
              <a:t>information</a:t>
            </a:r>
          </a:p>
          <a:p>
            <a:pPr lvl="1"/>
            <a:endParaRPr lang="en-US" sz="1200" dirty="0">
              <a:latin typeface="Tekton Pro" panose="020F0603020208020904" pitchFamily="34" charset="0"/>
            </a:endParaRPr>
          </a:p>
          <a:p>
            <a:pPr marL="285750" indent="-285750">
              <a:buFont typeface="Arial" panose="020B0604020202020204" pitchFamily="34" charset="0"/>
              <a:buChar char="•"/>
            </a:pPr>
            <a:r>
              <a:rPr lang="en-CA" sz="2800" dirty="0">
                <a:latin typeface="Tekton Pro" panose="020F0603020208020904" pitchFamily="34" charset="0"/>
              </a:rPr>
              <a:t>numerical estimation</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400" dirty="0">
                <a:latin typeface="Tekton Pro" panose="020F0603020208020904" pitchFamily="34" charset="0"/>
              </a:rPr>
              <a:t>estimating anything that will result in a number</a:t>
            </a:r>
            <a:endParaRPr lang="en-US" sz="2400" dirty="0">
              <a:latin typeface="Tekton Pro" panose="020F0603020208020904" pitchFamily="34" charset="0"/>
            </a:endParaRPr>
          </a:p>
        </p:txBody>
      </p:sp>
    </p:spTree>
    <p:extLst>
      <p:ext uri="{BB962C8B-B14F-4D97-AF65-F5344CB8AC3E}">
        <p14:creationId xmlns:p14="http://schemas.microsoft.com/office/powerpoint/2010/main" val="1340218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0028"/>
            <a:ext cx="10515600" cy="820857"/>
          </a:xfrm>
        </p:spPr>
        <p:txBody>
          <a:bodyPr/>
          <a:lstStyle/>
          <a:p>
            <a:pPr algn="ctr"/>
            <a:r>
              <a:rPr lang="en-US" b="1" dirty="0">
                <a:solidFill>
                  <a:srgbClr val="71C044"/>
                </a:solidFill>
                <a:latin typeface="Frutiger LT Pro 55 Roman" panose="020B0602020204020204" pitchFamily="34" charset="77"/>
              </a:rPr>
              <a:t>Essential Skills Up Close</a:t>
            </a:r>
            <a:endParaRPr lang="en-US" dirty="0"/>
          </a:p>
        </p:txBody>
      </p:sp>
      <p:sp>
        <p:nvSpPr>
          <p:cNvPr id="5" name="Rectangle 4"/>
          <p:cNvSpPr/>
          <p:nvPr/>
        </p:nvSpPr>
        <p:spPr>
          <a:xfrm>
            <a:off x="887730" y="1185982"/>
            <a:ext cx="8693173" cy="4339650"/>
          </a:xfrm>
          <a:prstGeom prst="rect">
            <a:avLst/>
          </a:prstGeom>
        </p:spPr>
        <p:txBody>
          <a:bodyPr wrap="square">
            <a:spAutoFit/>
          </a:bodyPr>
          <a:lstStyle/>
          <a:p>
            <a:r>
              <a:rPr lang="en-CA" sz="3200" b="1" dirty="0" smtClean="0">
                <a:solidFill>
                  <a:srgbClr val="92D050"/>
                </a:solidFill>
                <a:latin typeface="Tekton Pro" panose="020F0603020208020904" pitchFamily="34" charset="0"/>
              </a:rPr>
              <a:t>Thinking </a:t>
            </a:r>
            <a:r>
              <a:rPr lang="en-CA" sz="3200" b="1" dirty="0">
                <a:solidFill>
                  <a:srgbClr val="92D050"/>
                </a:solidFill>
                <a:latin typeface="Tekton Pro" panose="020F0603020208020904" pitchFamily="34" charset="0"/>
              </a:rPr>
              <a:t>Skills </a:t>
            </a:r>
            <a:r>
              <a:rPr lang="en-CA" sz="3200" b="1" dirty="0" smtClean="0">
                <a:solidFill>
                  <a:srgbClr val="92D050"/>
                </a:solidFill>
                <a:latin typeface="Tekton Pro" panose="020F0603020208020904" pitchFamily="34" charset="0"/>
              </a:rPr>
              <a:t>Include</a:t>
            </a:r>
          </a:p>
          <a:p>
            <a:pPr marL="285750" indent="-285750">
              <a:buFont typeface="Arial" panose="020B0604020202020204" pitchFamily="34" charset="0"/>
              <a:buChar char="•"/>
            </a:pPr>
            <a:r>
              <a:rPr lang="en-US" sz="2800" dirty="0">
                <a:latin typeface="Tekton Pro" panose="020F0603020208020904" pitchFamily="34" charset="0"/>
              </a:rPr>
              <a:t>problem solving</a:t>
            </a:r>
          </a:p>
          <a:p>
            <a:pPr marL="800100" lvl="1" indent="-342900">
              <a:buFont typeface="Courier New" panose="02070309020205020404" pitchFamily="49" charset="0"/>
              <a:buChar char="o"/>
            </a:pPr>
            <a:r>
              <a:rPr lang="en-US" sz="2200" dirty="0">
                <a:latin typeface="Tekton Pro" panose="020F0603020208020904" pitchFamily="34" charset="0"/>
              </a:rPr>
              <a:t>finding solutions for problems that usually concern mechanical challenges, people or situations </a:t>
            </a:r>
          </a:p>
          <a:p>
            <a:pPr marL="285750" indent="-285750">
              <a:buFont typeface="Arial" panose="020B0604020202020204" pitchFamily="34" charset="0"/>
              <a:buChar char="•"/>
            </a:pPr>
            <a:r>
              <a:rPr lang="en-US" sz="2800" dirty="0">
                <a:latin typeface="Tekton Pro" panose="020F0603020208020904" pitchFamily="34" charset="0"/>
              </a:rPr>
              <a:t>decision making</a:t>
            </a:r>
          </a:p>
          <a:p>
            <a:pPr marL="800100" lvl="1" indent="-342900">
              <a:buFont typeface="Courier New" panose="02070309020205020404" pitchFamily="49" charset="0"/>
              <a:buChar char="o"/>
            </a:pPr>
            <a:r>
              <a:rPr lang="en-US" sz="2200" dirty="0">
                <a:latin typeface="Tekton Pro" panose="020F0603020208020904" pitchFamily="34" charset="0"/>
              </a:rPr>
              <a:t>making a choice among options </a:t>
            </a:r>
          </a:p>
          <a:p>
            <a:pPr marL="285750" indent="-285750">
              <a:buFont typeface="Arial" panose="020B0604020202020204" pitchFamily="34" charset="0"/>
              <a:buChar char="•"/>
            </a:pPr>
            <a:r>
              <a:rPr lang="en-US" sz="2800" dirty="0">
                <a:latin typeface="Tekton Pro" panose="020F0603020208020904" pitchFamily="34" charset="0"/>
              </a:rPr>
              <a:t>critical thinking</a:t>
            </a:r>
          </a:p>
          <a:p>
            <a:pPr marL="800100" lvl="1" indent="-342900">
              <a:buFont typeface="Courier New" panose="02070309020205020404" pitchFamily="49" charset="0"/>
              <a:buChar char="o"/>
            </a:pPr>
            <a:r>
              <a:rPr lang="en-US" sz="2200" dirty="0">
                <a:latin typeface="Tekton Pro" panose="020F0603020208020904" pitchFamily="34" charset="0"/>
              </a:rPr>
              <a:t>using criteria to evaluate ideas and information in order to make judgements that will have related consequences </a:t>
            </a:r>
          </a:p>
          <a:p>
            <a:pPr marL="285750" indent="-285750">
              <a:buFont typeface="Arial" panose="020B0604020202020204" pitchFamily="34" charset="0"/>
              <a:buChar char="•"/>
            </a:pPr>
            <a:r>
              <a:rPr lang="en-US" sz="2800" dirty="0">
                <a:latin typeface="Tekton Pro" panose="020F0603020208020904" pitchFamily="34" charset="0"/>
              </a:rPr>
              <a:t>job task planning &amp; organizing </a:t>
            </a:r>
          </a:p>
          <a:p>
            <a:pPr marL="800100" lvl="1" indent="-342900">
              <a:buFont typeface="Courier New" panose="02070309020205020404" pitchFamily="49" charset="0"/>
              <a:buChar char="o"/>
            </a:pPr>
            <a:r>
              <a:rPr lang="en-US" sz="2200" dirty="0">
                <a:latin typeface="Tekton Pro" panose="020F0603020208020904" pitchFamily="34" charset="0"/>
              </a:rPr>
              <a:t>the extent to which the workers plan and organize their own tasks</a:t>
            </a:r>
          </a:p>
        </p:txBody>
      </p:sp>
      <p:sp>
        <p:nvSpPr>
          <p:cNvPr id="6" name="Right Brace 5"/>
          <p:cNvSpPr/>
          <p:nvPr/>
        </p:nvSpPr>
        <p:spPr>
          <a:xfrm>
            <a:off x="9326880" y="1790700"/>
            <a:ext cx="612163" cy="3734932"/>
          </a:xfrm>
          <a:prstGeom prst="rightBrace">
            <a:avLst/>
          </a:prstGeom>
          <a:ln w="31750"/>
        </p:spPr>
        <p:style>
          <a:lnRef idx="1">
            <a:schemeClr val="accent6"/>
          </a:lnRef>
          <a:fillRef idx="0">
            <a:schemeClr val="accent6"/>
          </a:fillRef>
          <a:effectRef idx="0">
            <a:schemeClr val="accent6"/>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TextBox 6"/>
          <p:cNvSpPr txBox="1"/>
          <p:nvPr/>
        </p:nvSpPr>
        <p:spPr>
          <a:xfrm>
            <a:off x="10022863" y="2720340"/>
            <a:ext cx="1330937" cy="1785104"/>
          </a:xfrm>
          <a:prstGeom prst="rect">
            <a:avLst/>
          </a:prstGeom>
          <a:noFill/>
        </p:spPr>
        <p:txBody>
          <a:bodyPr wrap="square" rtlCol="0">
            <a:spAutoFit/>
          </a:bodyPr>
          <a:lstStyle/>
          <a:p>
            <a:r>
              <a:rPr lang="en-US" sz="2200" i="1" dirty="0" smtClean="0">
                <a:latin typeface="Tekton Pro" panose="020F0603020208020904" pitchFamily="34" charset="0"/>
              </a:rPr>
              <a:t>Main focus of the Thinking Skills workbook</a:t>
            </a:r>
            <a:endParaRPr lang="en-US" sz="2200" i="1" dirty="0">
              <a:latin typeface="Tekton Pro" panose="020F0603020208020904" pitchFamily="34" charset="0"/>
            </a:endParaRPr>
          </a:p>
        </p:txBody>
      </p:sp>
    </p:spTree>
    <p:extLst>
      <p:ext uri="{BB962C8B-B14F-4D97-AF65-F5344CB8AC3E}">
        <p14:creationId xmlns:p14="http://schemas.microsoft.com/office/powerpoint/2010/main" val="1973613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0028"/>
            <a:ext cx="10515600" cy="820857"/>
          </a:xfrm>
        </p:spPr>
        <p:txBody>
          <a:bodyPr/>
          <a:lstStyle/>
          <a:p>
            <a:pPr algn="ctr"/>
            <a:r>
              <a:rPr lang="en-US" b="1" dirty="0">
                <a:solidFill>
                  <a:srgbClr val="71C044"/>
                </a:solidFill>
                <a:latin typeface="Frutiger LT Pro 55 Roman" panose="020B0602020204020204" pitchFamily="34" charset="77"/>
              </a:rPr>
              <a:t>Essential Skills Up Close</a:t>
            </a:r>
            <a:endParaRPr lang="en-US" dirty="0"/>
          </a:p>
        </p:txBody>
      </p:sp>
      <p:sp>
        <p:nvSpPr>
          <p:cNvPr id="5" name="Rectangle 4"/>
          <p:cNvSpPr/>
          <p:nvPr/>
        </p:nvSpPr>
        <p:spPr>
          <a:xfrm>
            <a:off x="887730" y="1700332"/>
            <a:ext cx="8693173" cy="3662541"/>
          </a:xfrm>
          <a:prstGeom prst="rect">
            <a:avLst/>
          </a:prstGeom>
        </p:spPr>
        <p:txBody>
          <a:bodyPr wrap="square">
            <a:spAutoFit/>
          </a:bodyPr>
          <a:lstStyle/>
          <a:p>
            <a:pPr marL="285750" indent="-285750">
              <a:buFont typeface="Arial" panose="020B0604020202020204" pitchFamily="34" charset="0"/>
              <a:buChar char="•"/>
            </a:pPr>
            <a:r>
              <a:rPr lang="en-US" sz="2800" dirty="0" smtClean="0">
                <a:latin typeface="Tekton Pro" panose="020F0603020208020904" pitchFamily="34" charset="0"/>
              </a:rPr>
              <a:t>significant use of memory</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200" dirty="0">
                <a:latin typeface="Tekton Pro" panose="020F0603020208020904" pitchFamily="34" charset="0"/>
              </a:rPr>
              <a:t>the use of memory is purposeful, not just something that happens because of repetition. Workers who make significant use of memory, rely on memory in order to successfully complete their </a:t>
            </a:r>
            <a:r>
              <a:rPr lang="en-CA" sz="2200" dirty="0" smtClean="0">
                <a:latin typeface="Tekton Pro" panose="020F0603020208020904" pitchFamily="34" charset="0"/>
              </a:rPr>
              <a:t>work.</a:t>
            </a:r>
          </a:p>
          <a:p>
            <a:pPr lvl="1"/>
            <a:endParaRPr lang="en-CA" sz="2200" dirty="0" smtClean="0">
              <a:latin typeface="Tekton Pro" panose="020F0603020208020904" pitchFamily="34" charset="0"/>
            </a:endParaRPr>
          </a:p>
          <a:p>
            <a:pPr marL="285750" indent="-285750">
              <a:buFont typeface="Arial" panose="020B0604020202020204" pitchFamily="34" charset="0"/>
              <a:buChar char="•"/>
            </a:pPr>
            <a:r>
              <a:rPr lang="en-US" sz="2800" dirty="0">
                <a:latin typeface="Tekton Pro" panose="020F0603020208020904" pitchFamily="34" charset="0"/>
              </a:rPr>
              <a:t>f</a:t>
            </a:r>
            <a:r>
              <a:rPr lang="en-US" sz="2800" dirty="0" smtClean="0">
                <a:latin typeface="Tekton Pro" panose="020F0603020208020904" pitchFamily="34" charset="0"/>
              </a:rPr>
              <a:t>inding information</a:t>
            </a:r>
            <a:endParaRPr lang="en-US" sz="2800" dirty="0">
              <a:latin typeface="Tekton Pro" panose="020F0603020208020904" pitchFamily="34" charset="0"/>
            </a:endParaRPr>
          </a:p>
          <a:p>
            <a:pPr marL="800100" lvl="1" indent="-342900">
              <a:buFont typeface="Courier New" panose="02070309020205020404" pitchFamily="49" charset="0"/>
              <a:buChar char="o"/>
            </a:pPr>
            <a:r>
              <a:rPr lang="en-CA" sz="2200" dirty="0">
                <a:latin typeface="Tekton Pro" panose="020F0603020208020904" pitchFamily="34" charset="0"/>
              </a:rPr>
              <a:t>a thinking skill that is used across all of the other skills, as a component of processes. It is often not possible to solve a problem or make a decision without finding information that clarifies a situation or expands our knowledge of an </a:t>
            </a:r>
            <a:r>
              <a:rPr lang="en-CA" sz="2200" dirty="0" smtClean="0">
                <a:latin typeface="Tekton Pro" panose="020F0603020208020904" pitchFamily="34" charset="0"/>
              </a:rPr>
              <a:t>issue.</a:t>
            </a:r>
            <a:endParaRPr lang="en-CA" sz="2200" dirty="0">
              <a:latin typeface="Tekton Pro" panose="020F0603020208020904" pitchFamily="34" charset="0"/>
            </a:endParaRPr>
          </a:p>
        </p:txBody>
      </p:sp>
      <p:sp>
        <p:nvSpPr>
          <p:cNvPr id="6" name="Right Brace 5"/>
          <p:cNvSpPr/>
          <p:nvPr/>
        </p:nvSpPr>
        <p:spPr>
          <a:xfrm>
            <a:off x="9326880" y="1627941"/>
            <a:ext cx="612163" cy="3734932"/>
          </a:xfrm>
          <a:prstGeom prst="rightBrace">
            <a:avLst/>
          </a:prstGeom>
          <a:ln w="31750">
            <a:solidFill>
              <a:srgbClr val="FF0000"/>
            </a:solidFill>
          </a:ln>
        </p:spPr>
        <p:style>
          <a:lnRef idx="1">
            <a:schemeClr val="accent6"/>
          </a:lnRef>
          <a:fillRef idx="0">
            <a:schemeClr val="accent6"/>
          </a:fillRef>
          <a:effectRef idx="0">
            <a:schemeClr val="accent6"/>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TextBox 6"/>
          <p:cNvSpPr txBox="1"/>
          <p:nvPr/>
        </p:nvSpPr>
        <p:spPr>
          <a:xfrm>
            <a:off x="10022863" y="2300495"/>
            <a:ext cx="1772897" cy="2462213"/>
          </a:xfrm>
          <a:prstGeom prst="rect">
            <a:avLst/>
          </a:prstGeom>
          <a:noFill/>
        </p:spPr>
        <p:txBody>
          <a:bodyPr wrap="square" rtlCol="0">
            <a:spAutoFit/>
          </a:bodyPr>
          <a:lstStyle/>
          <a:p>
            <a:r>
              <a:rPr lang="en-US" sz="2200" i="1" dirty="0" smtClean="0">
                <a:latin typeface="Tekton Pro" panose="020F0603020208020904" pitchFamily="34" charset="0"/>
              </a:rPr>
              <a:t>Additional important skills. Commonly integrated into use of the other skills. </a:t>
            </a:r>
            <a:endParaRPr lang="en-US" sz="2200" i="1" dirty="0">
              <a:latin typeface="Tekton Pro" panose="020F0603020208020904" pitchFamily="34" charset="0"/>
            </a:endParaRPr>
          </a:p>
        </p:txBody>
      </p:sp>
    </p:spTree>
    <p:extLst>
      <p:ext uri="{BB962C8B-B14F-4D97-AF65-F5344CB8AC3E}">
        <p14:creationId xmlns:p14="http://schemas.microsoft.com/office/powerpoint/2010/main" val="1024700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79"/>
            <a:ext cx="10515600" cy="1194402"/>
          </a:xfrm>
        </p:spPr>
        <p:txBody>
          <a:bodyPr>
            <a:normAutofit/>
          </a:bodyPr>
          <a:lstStyle/>
          <a:p>
            <a:pPr algn="ctr"/>
            <a:r>
              <a:rPr lang="en-US" b="1" dirty="0" smtClean="0">
                <a:solidFill>
                  <a:srgbClr val="71C044"/>
                </a:solidFill>
                <a:latin typeface="Frutiger LT Pro 55 Roman" panose="020B0602020204020204" pitchFamily="34" charset="77"/>
              </a:rPr>
              <a:t>Anatomy of the Workbooks</a:t>
            </a:r>
            <a:endParaRPr lang="en-US" b="1" dirty="0">
              <a:solidFill>
                <a:srgbClr val="71C044"/>
              </a:solidFill>
              <a:latin typeface="Frutiger LT Pro 55 Roman" panose="020B0602020204020204" pitchFamily="34" charset="77"/>
            </a:endParaRPr>
          </a:p>
        </p:txBody>
      </p:sp>
      <p:pic>
        <p:nvPicPr>
          <p:cNvPr id="3" name="Picture 2"/>
          <p:cNvPicPr>
            <a:picLocks noChangeAspect="1"/>
          </p:cNvPicPr>
          <p:nvPr/>
        </p:nvPicPr>
        <p:blipFill>
          <a:blip r:embed="rId3"/>
          <a:stretch>
            <a:fillRect/>
          </a:stretch>
        </p:blipFill>
        <p:spPr>
          <a:xfrm>
            <a:off x="6226937" y="1198180"/>
            <a:ext cx="4257132" cy="5360556"/>
          </a:xfrm>
          <a:prstGeom prst="rect">
            <a:avLst/>
          </a:prstGeom>
        </p:spPr>
      </p:pic>
    </p:spTree>
    <p:extLst>
      <p:ext uri="{BB962C8B-B14F-4D97-AF65-F5344CB8AC3E}">
        <p14:creationId xmlns:p14="http://schemas.microsoft.com/office/powerpoint/2010/main" val="453451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149178"/>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pic>
        <p:nvPicPr>
          <p:cNvPr id="5" name="Picture 4"/>
          <p:cNvPicPr>
            <a:picLocks noChangeAspect="1"/>
          </p:cNvPicPr>
          <p:nvPr/>
        </p:nvPicPr>
        <p:blipFill>
          <a:blip r:embed="rId3"/>
          <a:stretch>
            <a:fillRect/>
          </a:stretch>
        </p:blipFill>
        <p:spPr>
          <a:xfrm>
            <a:off x="5515587" y="917620"/>
            <a:ext cx="5114987" cy="5541744"/>
          </a:xfrm>
          <a:prstGeom prst="rect">
            <a:avLst/>
          </a:prstGeom>
        </p:spPr>
      </p:pic>
      <p:sp>
        <p:nvSpPr>
          <p:cNvPr id="3" name="TextBox 2"/>
          <p:cNvSpPr txBox="1"/>
          <p:nvPr/>
        </p:nvSpPr>
        <p:spPr>
          <a:xfrm>
            <a:off x="2090386" y="1403131"/>
            <a:ext cx="2519855" cy="523220"/>
          </a:xfrm>
          <a:prstGeom prst="rect">
            <a:avLst/>
          </a:prstGeom>
          <a:noFill/>
        </p:spPr>
        <p:txBody>
          <a:bodyPr wrap="square" rtlCol="0">
            <a:spAutoFit/>
          </a:bodyPr>
          <a:lstStyle/>
          <a:p>
            <a:r>
              <a:rPr lang="en-US" sz="2800" dirty="0" smtClean="0">
                <a:latin typeface="Frutiger LT Pro 55 Roman" panose="020B0602020204020204"/>
              </a:rPr>
              <a:t>Introduction</a:t>
            </a:r>
            <a:endParaRPr lang="en-US" sz="2800" dirty="0">
              <a:latin typeface="Frutiger LT Pro 55 Roman" panose="020B0602020204020204"/>
            </a:endParaRPr>
          </a:p>
        </p:txBody>
      </p:sp>
    </p:spTree>
    <p:extLst>
      <p:ext uri="{BB962C8B-B14F-4D97-AF65-F5344CB8AC3E}">
        <p14:creationId xmlns:p14="http://schemas.microsoft.com/office/powerpoint/2010/main" val="26430398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pic>
        <p:nvPicPr>
          <p:cNvPr id="5" name="Picture 4"/>
          <p:cNvPicPr>
            <a:picLocks noChangeAspect="1"/>
          </p:cNvPicPr>
          <p:nvPr/>
        </p:nvPicPr>
        <p:blipFill>
          <a:blip r:embed="rId3"/>
          <a:stretch>
            <a:fillRect/>
          </a:stretch>
        </p:blipFill>
        <p:spPr>
          <a:xfrm>
            <a:off x="7154562" y="1100953"/>
            <a:ext cx="4038858" cy="4461385"/>
          </a:xfrm>
          <a:prstGeom prst="rect">
            <a:avLst/>
          </a:prstGeom>
        </p:spPr>
      </p:pic>
      <p:pic>
        <p:nvPicPr>
          <p:cNvPr id="6" name="Picture 5"/>
          <p:cNvPicPr>
            <a:picLocks noChangeAspect="1"/>
          </p:cNvPicPr>
          <p:nvPr/>
        </p:nvPicPr>
        <p:blipFill>
          <a:blip r:embed="rId4"/>
          <a:stretch>
            <a:fillRect/>
          </a:stretch>
        </p:blipFill>
        <p:spPr>
          <a:xfrm>
            <a:off x="1536897" y="923552"/>
            <a:ext cx="5157783" cy="4352783"/>
          </a:xfrm>
          <a:prstGeom prst="rect">
            <a:avLst/>
          </a:prstGeom>
        </p:spPr>
      </p:pic>
    </p:spTree>
    <p:extLst>
      <p:ext uri="{BB962C8B-B14F-4D97-AF65-F5344CB8AC3E}">
        <p14:creationId xmlns:p14="http://schemas.microsoft.com/office/powerpoint/2010/main" val="2383219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pic>
        <p:nvPicPr>
          <p:cNvPr id="4" name="Picture 3"/>
          <p:cNvPicPr>
            <a:picLocks noChangeAspect="1"/>
          </p:cNvPicPr>
          <p:nvPr/>
        </p:nvPicPr>
        <p:blipFill>
          <a:blip r:embed="rId3"/>
          <a:stretch>
            <a:fillRect/>
          </a:stretch>
        </p:blipFill>
        <p:spPr>
          <a:xfrm>
            <a:off x="2088140" y="1881679"/>
            <a:ext cx="8727398" cy="2443186"/>
          </a:xfrm>
          <a:prstGeom prst="rect">
            <a:avLst/>
          </a:prstGeom>
        </p:spPr>
      </p:pic>
      <p:pic>
        <p:nvPicPr>
          <p:cNvPr id="3" name="Picture 2"/>
          <p:cNvPicPr>
            <a:picLocks noChangeAspect="1"/>
          </p:cNvPicPr>
          <p:nvPr/>
        </p:nvPicPr>
        <p:blipFill>
          <a:blip r:embed="rId4"/>
          <a:stretch>
            <a:fillRect/>
          </a:stretch>
        </p:blipFill>
        <p:spPr>
          <a:xfrm>
            <a:off x="1804360" y="4324866"/>
            <a:ext cx="9830591" cy="693536"/>
          </a:xfrm>
          <a:prstGeom prst="rect">
            <a:avLst/>
          </a:prstGeom>
        </p:spPr>
      </p:pic>
    </p:spTree>
    <p:extLst>
      <p:ext uri="{BB962C8B-B14F-4D97-AF65-F5344CB8AC3E}">
        <p14:creationId xmlns:p14="http://schemas.microsoft.com/office/powerpoint/2010/main" val="1987029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pic>
        <p:nvPicPr>
          <p:cNvPr id="5" name="Picture 4"/>
          <p:cNvPicPr>
            <a:picLocks noChangeAspect="1"/>
          </p:cNvPicPr>
          <p:nvPr/>
        </p:nvPicPr>
        <p:blipFill>
          <a:blip r:embed="rId3"/>
          <a:stretch>
            <a:fillRect/>
          </a:stretch>
        </p:blipFill>
        <p:spPr>
          <a:xfrm>
            <a:off x="5648894" y="963826"/>
            <a:ext cx="4822727" cy="5529155"/>
          </a:xfrm>
          <a:prstGeom prst="rect">
            <a:avLst/>
          </a:prstGeom>
        </p:spPr>
      </p:pic>
    </p:spTree>
    <p:extLst>
      <p:ext uri="{BB962C8B-B14F-4D97-AF65-F5344CB8AC3E}">
        <p14:creationId xmlns:p14="http://schemas.microsoft.com/office/powerpoint/2010/main" val="22012317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pic>
        <p:nvPicPr>
          <p:cNvPr id="4" name="Picture 3"/>
          <p:cNvPicPr>
            <a:picLocks noChangeAspect="1"/>
          </p:cNvPicPr>
          <p:nvPr/>
        </p:nvPicPr>
        <p:blipFill>
          <a:blip r:embed="rId3"/>
          <a:stretch>
            <a:fillRect/>
          </a:stretch>
        </p:blipFill>
        <p:spPr>
          <a:xfrm>
            <a:off x="4614520" y="1033979"/>
            <a:ext cx="6086431" cy="5105053"/>
          </a:xfrm>
          <a:prstGeom prst="rect">
            <a:avLst/>
          </a:prstGeom>
        </p:spPr>
      </p:pic>
    </p:spTree>
    <p:extLst>
      <p:ext uri="{BB962C8B-B14F-4D97-AF65-F5344CB8AC3E}">
        <p14:creationId xmlns:p14="http://schemas.microsoft.com/office/powerpoint/2010/main" val="2735598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pic>
        <p:nvPicPr>
          <p:cNvPr id="5" name="Picture 4"/>
          <p:cNvPicPr>
            <a:picLocks noChangeAspect="1"/>
          </p:cNvPicPr>
          <p:nvPr/>
        </p:nvPicPr>
        <p:blipFill>
          <a:blip r:embed="rId3"/>
          <a:stretch>
            <a:fillRect/>
          </a:stretch>
        </p:blipFill>
        <p:spPr>
          <a:xfrm>
            <a:off x="3743774" y="1040525"/>
            <a:ext cx="7213261" cy="4926583"/>
          </a:xfrm>
          <a:prstGeom prst="rect">
            <a:avLst/>
          </a:prstGeom>
        </p:spPr>
      </p:pic>
    </p:spTree>
    <p:extLst>
      <p:ext uri="{BB962C8B-B14F-4D97-AF65-F5344CB8AC3E}">
        <p14:creationId xmlns:p14="http://schemas.microsoft.com/office/powerpoint/2010/main" val="11532498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3276"/>
            <a:ext cx="10515600" cy="1325563"/>
          </a:xfrm>
        </p:spPr>
        <p:txBody>
          <a:bodyPr/>
          <a:lstStyle/>
          <a:p>
            <a:pPr algn="ctr"/>
            <a:r>
              <a:rPr lang="en-US" b="1" dirty="0" smtClean="0">
                <a:solidFill>
                  <a:srgbClr val="71C044"/>
                </a:solidFill>
                <a:latin typeface="Frutiger LT Pro 55 Roman" panose="020B0602020204020204" pitchFamily="34" charset="77"/>
              </a:rPr>
              <a:t>Workbook Sections</a:t>
            </a:r>
            <a:endParaRPr lang="en-US" dirty="0"/>
          </a:p>
        </p:txBody>
      </p:sp>
      <p:sp>
        <p:nvSpPr>
          <p:cNvPr id="3" name="Content Placeholder 2"/>
          <p:cNvSpPr>
            <a:spLocks noGrp="1"/>
          </p:cNvSpPr>
          <p:nvPr>
            <p:ph idx="1"/>
          </p:nvPr>
        </p:nvSpPr>
        <p:spPr>
          <a:xfrm>
            <a:off x="652849" y="1182414"/>
            <a:ext cx="10851292" cy="4619903"/>
          </a:xfrm>
        </p:spPr>
        <p:txBody>
          <a:bodyPr/>
          <a:lstStyle/>
          <a:p>
            <a:pPr marL="0" indent="0">
              <a:buNone/>
            </a:pPr>
            <a:r>
              <a:rPr lang="en-US" dirty="0" smtClean="0">
                <a:latin typeface="Frutiger LT Pro 55 Roman" panose="020B0602020204020204"/>
              </a:rPr>
              <a:t>Each workbook has four sections, in addition to the introduction.</a:t>
            </a:r>
          </a:p>
          <a:p>
            <a:pPr marL="0" indent="0">
              <a:spcBef>
                <a:spcPts val="0"/>
              </a:spcBef>
              <a:buNone/>
            </a:pPr>
            <a:r>
              <a:rPr lang="en-US" dirty="0" smtClean="0"/>
              <a:t>		</a:t>
            </a:r>
          </a:p>
          <a:p>
            <a:pPr marL="0" indent="0">
              <a:spcBef>
                <a:spcPts val="0"/>
              </a:spcBef>
              <a:buNone/>
            </a:pPr>
            <a:r>
              <a:rPr lang="en-US" sz="2400" dirty="0"/>
              <a:t>	</a:t>
            </a:r>
            <a:r>
              <a:rPr lang="en-US" sz="2400" dirty="0" smtClean="0"/>
              <a:t>	 </a:t>
            </a:r>
            <a:endParaRPr lang="en-US" sz="2400" dirty="0"/>
          </a:p>
          <a:p>
            <a:pPr marL="0" indent="0">
              <a:spcBef>
                <a:spcPts val="0"/>
              </a:spcBef>
              <a:buNone/>
            </a:pPr>
            <a:endParaRPr lang="en-US" sz="2400" dirty="0"/>
          </a:p>
          <a:p>
            <a:pPr marL="0" indent="0">
              <a:spcBef>
                <a:spcPts val="0"/>
              </a:spcBef>
              <a:buNone/>
            </a:pPr>
            <a:endParaRPr lang="en-US" sz="2400" dirty="0" smtClean="0"/>
          </a:p>
          <a:p>
            <a:pPr marL="0" indent="0">
              <a:spcBef>
                <a:spcPts val="0"/>
              </a:spcBef>
              <a:buNone/>
            </a:pPr>
            <a:r>
              <a:rPr lang="en-US" sz="2400" dirty="0"/>
              <a:t>	</a:t>
            </a:r>
            <a:r>
              <a:rPr lang="en-US" sz="2400" dirty="0" smtClean="0"/>
              <a:t>	</a:t>
            </a:r>
          </a:p>
          <a:p>
            <a:pPr marL="0" indent="0">
              <a:spcBef>
                <a:spcPts val="0"/>
              </a:spcBef>
              <a:buNone/>
            </a:pPr>
            <a:r>
              <a:rPr lang="en-US" sz="2400" dirty="0"/>
              <a:t>	</a:t>
            </a:r>
            <a:r>
              <a:rPr lang="en-US" sz="2400" dirty="0" smtClean="0"/>
              <a:t>	</a:t>
            </a:r>
            <a:endParaRPr lang="en-US" sz="2400" dirty="0"/>
          </a:p>
        </p:txBody>
      </p:sp>
      <p:pic>
        <p:nvPicPr>
          <p:cNvPr id="4" name="Picture 3"/>
          <p:cNvPicPr>
            <a:picLocks noChangeAspect="1"/>
          </p:cNvPicPr>
          <p:nvPr/>
        </p:nvPicPr>
        <p:blipFill>
          <a:blip r:embed="rId3"/>
          <a:stretch>
            <a:fillRect/>
          </a:stretch>
        </p:blipFill>
        <p:spPr>
          <a:xfrm>
            <a:off x="695727" y="2056623"/>
            <a:ext cx="1638715" cy="1164869"/>
          </a:xfrm>
          <a:prstGeom prst="rect">
            <a:avLst/>
          </a:prstGeom>
        </p:spPr>
      </p:pic>
      <p:pic>
        <p:nvPicPr>
          <p:cNvPr id="5" name="Picture 4"/>
          <p:cNvPicPr>
            <a:picLocks noChangeAspect="1"/>
          </p:cNvPicPr>
          <p:nvPr/>
        </p:nvPicPr>
        <p:blipFill>
          <a:blip r:embed="rId4"/>
          <a:stretch>
            <a:fillRect/>
          </a:stretch>
        </p:blipFill>
        <p:spPr>
          <a:xfrm>
            <a:off x="695727" y="3607184"/>
            <a:ext cx="1736793" cy="1161288"/>
          </a:xfrm>
          <a:prstGeom prst="rect">
            <a:avLst/>
          </a:prstGeom>
        </p:spPr>
      </p:pic>
      <p:pic>
        <p:nvPicPr>
          <p:cNvPr id="6" name="Picture 5"/>
          <p:cNvPicPr>
            <a:picLocks noChangeAspect="1"/>
          </p:cNvPicPr>
          <p:nvPr/>
        </p:nvPicPr>
        <p:blipFill>
          <a:blip r:embed="rId5"/>
          <a:stretch>
            <a:fillRect/>
          </a:stretch>
        </p:blipFill>
        <p:spPr>
          <a:xfrm>
            <a:off x="6208733" y="2045409"/>
            <a:ext cx="1653360" cy="1161288"/>
          </a:xfrm>
          <a:prstGeom prst="rect">
            <a:avLst/>
          </a:prstGeom>
        </p:spPr>
      </p:pic>
      <p:pic>
        <p:nvPicPr>
          <p:cNvPr id="7" name="Picture 6"/>
          <p:cNvPicPr>
            <a:picLocks noChangeAspect="1"/>
          </p:cNvPicPr>
          <p:nvPr/>
        </p:nvPicPr>
        <p:blipFill>
          <a:blip r:embed="rId6"/>
          <a:stretch>
            <a:fillRect/>
          </a:stretch>
        </p:blipFill>
        <p:spPr>
          <a:xfrm>
            <a:off x="6593796" y="3607184"/>
            <a:ext cx="1171941" cy="1161288"/>
          </a:xfrm>
          <a:prstGeom prst="rect">
            <a:avLst/>
          </a:prstGeom>
        </p:spPr>
      </p:pic>
      <p:sp>
        <p:nvSpPr>
          <p:cNvPr id="9" name="TextBox 8"/>
          <p:cNvSpPr txBox="1"/>
          <p:nvPr/>
        </p:nvSpPr>
        <p:spPr>
          <a:xfrm>
            <a:off x="7933204" y="2015652"/>
            <a:ext cx="3758169" cy="1477328"/>
          </a:xfrm>
          <a:prstGeom prst="rect">
            <a:avLst/>
          </a:prstGeom>
          <a:noFill/>
        </p:spPr>
        <p:txBody>
          <a:bodyPr wrap="square" rtlCol="0">
            <a:spAutoFit/>
          </a:bodyPr>
          <a:lstStyle/>
          <a:p>
            <a:r>
              <a:rPr lang="en-US" sz="2200" dirty="0" smtClean="0">
                <a:latin typeface="Frutiger LT Pro 55 Roman" panose="020B0602020204020204"/>
              </a:rPr>
              <a:t>In the Answer Keys you will find answers to the tasks you tried in the workouts</a:t>
            </a:r>
            <a:r>
              <a:rPr lang="en-US" sz="2400" dirty="0" smtClean="0"/>
              <a:t>.</a:t>
            </a:r>
            <a:endParaRPr lang="en-US" sz="2400" dirty="0"/>
          </a:p>
        </p:txBody>
      </p:sp>
      <p:sp>
        <p:nvSpPr>
          <p:cNvPr id="10" name="TextBox 9"/>
          <p:cNvSpPr txBox="1"/>
          <p:nvPr/>
        </p:nvSpPr>
        <p:spPr>
          <a:xfrm>
            <a:off x="2450564" y="3658080"/>
            <a:ext cx="3758169" cy="1138773"/>
          </a:xfrm>
          <a:prstGeom prst="rect">
            <a:avLst/>
          </a:prstGeom>
          <a:noFill/>
        </p:spPr>
        <p:txBody>
          <a:bodyPr wrap="square" rtlCol="0">
            <a:spAutoFit/>
          </a:bodyPr>
          <a:lstStyle/>
          <a:p>
            <a:r>
              <a:rPr lang="en-US" sz="2200" dirty="0">
                <a:latin typeface="Frutiger LT Pro 55 Roman" panose="020B0602020204020204"/>
              </a:rPr>
              <a:t>Boosters are short lessons</a:t>
            </a:r>
          </a:p>
          <a:p>
            <a:r>
              <a:rPr lang="en-US" sz="2200" dirty="0" smtClean="0">
                <a:latin typeface="Frutiger LT Pro 55 Roman" panose="020B0602020204020204"/>
              </a:rPr>
              <a:t>that </a:t>
            </a:r>
            <a:r>
              <a:rPr lang="en-US" sz="2200" dirty="0">
                <a:latin typeface="Frutiger LT Pro 55 Roman" panose="020B0602020204020204"/>
              </a:rPr>
              <a:t>will help you build skills.</a:t>
            </a:r>
            <a:r>
              <a:rPr lang="en-US" sz="2400" dirty="0"/>
              <a:t> </a:t>
            </a:r>
          </a:p>
        </p:txBody>
      </p:sp>
      <p:sp>
        <p:nvSpPr>
          <p:cNvPr id="11" name="TextBox 10"/>
          <p:cNvSpPr txBox="1"/>
          <p:nvPr/>
        </p:nvSpPr>
        <p:spPr>
          <a:xfrm>
            <a:off x="2377320" y="2262069"/>
            <a:ext cx="3758169" cy="769441"/>
          </a:xfrm>
          <a:prstGeom prst="rect">
            <a:avLst/>
          </a:prstGeom>
          <a:noFill/>
        </p:spPr>
        <p:txBody>
          <a:bodyPr wrap="square" rtlCol="0">
            <a:spAutoFit/>
          </a:bodyPr>
          <a:lstStyle/>
          <a:p>
            <a:r>
              <a:rPr lang="en-US" sz="2200" dirty="0">
                <a:latin typeface="Frutiger LT Pro 55 Roman" panose="020B0602020204020204"/>
              </a:rPr>
              <a:t>Workouts are essential skills </a:t>
            </a:r>
            <a:r>
              <a:rPr lang="en-US" sz="2200" dirty="0" smtClean="0">
                <a:latin typeface="Frutiger LT Pro 55 Roman" panose="020B0602020204020204"/>
              </a:rPr>
              <a:t>tasks for you to try.</a:t>
            </a:r>
            <a:endParaRPr lang="en-US" sz="2200" dirty="0">
              <a:latin typeface="Frutiger LT Pro 55 Roman" panose="020B0602020204020204"/>
            </a:endParaRPr>
          </a:p>
        </p:txBody>
      </p:sp>
      <p:sp>
        <p:nvSpPr>
          <p:cNvPr id="12" name="TextBox 11"/>
          <p:cNvSpPr txBox="1"/>
          <p:nvPr/>
        </p:nvSpPr>
        <p:spPr>
          <a:xfrm>
            <a:off x="7809472" y="3591369"/>
            <a:ext cx="3758169" cy="2462213"/>
          </a:xfrm>
          <a:prstGeom prst="rect">
            <a:avLst/>
          </a:prstGeom>
          <a:noFill/>
        </p:spPr>
        <p:txBody>
          <a:bodyPr wrap="square" rtlCol="0">
            <a:spAutoFit/>
          </a:bodyPr>
          <a:lstStyle/>
          <a:p>
            <a:r>
              <a:rPr lang="en-US" sz="2200" dirty="0" smtClean="0">
                <a:latin typeface="Frutiger LT Pro 55 Roman" panose="020B0602020204020204"/>
              </a:rPr>
              <a:t>At the end of each workbook there are a few assessment questions for you to try. Your results will give you an idea as to how strong your skills are.</a:t>
            </a:r>
            <a:endParaRPr lang="en-US" sz="2200" dirty="0">
              <a:latin typeface="Frutiger LT Pro 55 Roman" panose="020B0602020204020204"/>
            </a:endParaRPr>
          </a:p>
        </p:txBody>
      </p:sp>
    </p:spTree>
    <p:extLst>
      <p:ext uri="{BB962C8B-B14F-4D97-AF65-F5344CB8AC3E}">
        <p14:creationId xmlns:p14="http://schemas.microsoft.com/office/powerpoint/2010/main" val="10311409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Workout</a:t>
            </a:r>
            <a:endParaRPr lang="en-US" dirty="0"/>
          </a:p>
        </p:txBody>
      </p:sp>
      <p:pic>
        <p:nvPicPr>
          <p:cNvPr id="4" name="Picture 3"/>
          <p:cNvPicPr>
            <a:picLocks noChangeAspect="1"/>
          </p:cNvPicPr>
          <p:nvPr/>
        </p:nvPicPr>
        <p:blipFill>
          <a:blip r:embed="rId3"/>
          <a:stretch>
            <a:fillRect/>
          </a:stretch>
        </p:blipFill>
        <p:spPr>
          <a:xfrm>
            <a:off x="5844425" y="1077856"/>
            <a:ext cx="4308567" cy="5485020"/>
          </a:xfrm>
          <a:prstGeom prst="rect">
            <a:avLst/>
          </a:prstGeom>
        </p:spPr>
      </p:pic>
      <p:sp>
        <p:nvSpPr>
          <p:cNvPr id="5" name="TextBox 4"/>
          <p:cNvSpPr txBox="1"/>
          <p:nvPr/>
        </p:nvSpPr>
        <p:spPr>
          <a:xfrm>
            <a:off x="2090386" y="1403131"/>
            <a:ext cx="2519855" cy="523220"/>
          </a:xfrm>
          <a:prstGeom prst="rect">
            <a:avLst/>
          </a:prstGeom>
          <a:noFill/>
        </p:spPr>
        <p:txBody>
          <a:bodyPr wrap="square" rtlCol="0">
            <a:spAutoFit/>
          </a:bodyPr>
          <a:lstStyle/>
          <a:p>
            <a:r>
              <a:rPr lang="en-US" sz="2800" dirty="0" smtClean="0">
                <a:latin typeface="Frutiger LT Pro 55 Roman" panose="020B0602020204020204"/>
              </a:rPr>
              <a:t>Cover Page</a:t>
            </a:r>
            <a:endParaRPr lang="en-US" sz="2800" dirty="0">
              <a:latin typeface="Frutiger LT Pro 55 Roman" panose="020B0602020204020204"/>
            </a:endParaRPr>
          </a:p>
        </p:txBody>
      </p:sp>
    </p:spTree>
    <p:extLst>
      <p:ext uri="{BB962C8B-B14F-4D97-AF65-F5344CB8AC3E}">
        <p14:creationId xmlns:p14="http://schemas.microsoft.com/office/powerpoint/2010/main" val="3157103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Workout</a:t>
            </a:r>
            <a:endParaRPr lang="en-US" dirty="0"/>
          </a:p>
        </p:txBody>
      </p:sp>
      <p:sp>
        <p:nvSpPr>
          <p:cNvPr id="5" name="TextBox 4"/>
          <p:cNvSpPr txBox="1"/>
          <p:nvPr/>
        </p:nvSpPr>
        <p:spPr>
          <a:xfrm>
            <a:off x="2090386" y="1403131"/>
            <a:ext cx="2519855" cy="523220"/>
          </a:xfrm>
          <a:prstGeom prst="rect">
            <a:avLst/>
          </a:prstGeom>
          <a:noFill/>
        </p:spPr>
        <p:txBody>
          <a:bodyPr wrap="square" rtlCol="0">
            <a:spAutoFit/>
          </a:bodyPr>
          <a:lstStyle/>
          <a:p>
            <a:r>
              <a:rPr lang="en-US" sz="2800" dirty="0" smtClean="0">
                <a:latin typeface="Frutiger LT Pro 55 Roman" panose="020B0602020204020204"/>
              </a:rPr>
              <a:t>Intro Info</a:t>
            </a:r>
            <a:endParaRPr lang="en-US" sz="2800" dirty="0">
              <a:latin typeface="Frutiger LT Pro 55 Roman" panose="020B0602020204020204"/>
            </a:endParaRPr>
          </a:p>
        </p:txBody>
      </p:sp>
      <p:pic>
        <p:nvPicPr>
          <p:cNvPr id="3" name="Picture 2"/>
          <p:cNvPicPr>
            <a:picLocks noChangeAspect="1"/>
          </p:cNvPicPr>
          <p:nvPr/>
        </p:nvPicPr>
        <p:blipFill>
          <a:blip r:embed="rId3"/>
          <a:stretch>
            <a:fillRect/>
          </a:stretch>
        </p:blipFill>
        <p:spPr>
          <a:xfrm>
            <a:off x="6322468" y="1135117"/>
            <a:ext cx="4102739" cy="5377744"/>
          </a:xfrm>
          <a:prstGeom prst="rect">
            <a:avLst/>
          </a:prstGeom>
          <a:ln>
            <a:solidFill>
              <a:schemeClr val="accent1"/>
            </a:solidFill>
          </a:ln>
        </p:spPr>
      </p:pic>
    </p:spTree>
    <p:extLst>
      <p:ext uri="{BB962C8B-B14F-4D97-AF65-F5344CB8AC3E}">
        <p14:creationId xmlns:p14="http://schemas.microsoft.com/office/powerpoint/2010/main" val="2122571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Workout</a:t>
            </a:r>
            <a:endParaRPr lang="en-US" dirty="0"/>
          </a:p>
        </p:txBody>
      </p:sp>
      <p:pic>
        <p:nvPicPr>
          <p:cNvPr id="3" name="Picture 2"/>
          <p:cNvPicPr>
            <a:picLocks noChangeAspect="1"/>
          </p:cNvPicPr>
          <p:nvPr/>
        </p:nvPicPr>
        <p:blipFill>
          <a:blip r:embed="rId3"/>
          <a:stretch>
            <a:fillRect/>
          </a:stretch>
        </p:blipFill>
        <p:spPr>
          <a:xfrm>
            <a:off x="6096000" y="1072055"/>
            <a:ext cx="4244621" cy="5524438"/>
          </a:xfrm>
          <a:prstGeom prst="rect">
            <a:avLst/>
          </a:prstGeom>
          <a:ln>
            <a:solidFill>
              <a:schemeClr val="accent1"/>
            </a:solidFill>
          </a:ln>
        </p:spPr>
      </p:pic>
      <p:sp>
        <p:nvSpPr>
          <p:cNvPr id="5" name="TextBox 4"/>
          <p:cNvSpPr txBox="1"/>
          <p:nvPr/>
        </p:nvSpPr>
        <p:spPr>
          <a:xfrm>
            <a:off x="1828800" y="1608082"/>
            <a:ext cx="2781441" cy="954107"/>
          </a:xfrm>
          <a:prstGeom prst="rect">
            <a:avLst/>
          </a:prstGeom>
          <a:noFill/>
        </p:spPr>
        <p:txBody>
          <a:bodyPr wrap="square" rtlCol="0">
            <a:spAutoFit/>
          </a:bodyPr>
          <a:lstStyle/>
          <a:p>
            <a:r>
              <a:rPr lang="en-US" sz="2800" dirty="0" smtClean="0">
                <a:latin typeface="Frutiger LT Pro 55 Roman" panose="020B0602020204020204"/>
              </a:rPr>
              <a:t>A task to be completed</a:t>
            </a:r>
            <a:endParaRPr lang="en-US" sz="2800" dirty="0">
              <a:latin typeface="Frutiger LT Pro 55 Roman" panose="020B0602020204020204"/>
            </a:endParaRPr>
          </a:p>
        </p:txBody>
      </p:sp>
      <p:sp>
        <p:nvSpPr>
          <p:cNvPr id="6" name="TextBox 5"/>
          <p:cNvSpPr txBox="1"/>
          <p:nvPr/>
        </p:nvSpPr>
        <p:spPr>
          <a:xfrm>
            <a:off x="1592317" y="2834539"/>
            <a:ext cx="3017923" cy="954107"/>
          </a:xfrm>
          <a:prstGeom prst="rect">
            <a:avLst/>
          </a:prstGeom>
          <a:noFill/>
        </p:spPr>
        <p:txBody>
          <a:bodyPr wrap="square" rtlCol="0">
            <a:spAutoFit/>
          </a:bodyPr>
          <a:lstStyle/>
          <a:p>
            <a:r>
              <a:rPr lang="en-US" sz="2800" dirty="0" smtClean="0">
                <a:latin typeface="Frutiger LT Pro 55 Roman" panose="020B0602020204020204"/>
              </a:rPr>
              <a:t>Task complexity is shown</a:t>
            </a:r>
            <a:endParaRPr lang="en-US" sz="2800" dirty="0">
              <a:latin typeface="Frutiger LT Pro 55 Roman" panose="020B0602020204020204"/>
            </a:endParaRPr>
          </a:p>
        </p:txBody>
      </p:sp>
      <p:cxnSp>
        <p:nvCxnSpPr>
          <p:cNvPr id="8" name="Straight Arrow Connector 7"/>
          <p:cNvCxnSpPr>
            <a:stCxn id="6" idx="3"/>
          </p:cNvCxnSpPr>
          <p:nvPr/>
        </p:nvCxnSpPr>
        <p:spPr>
          <a:xfrm flipV="1">
            <a:off x="4610240" y="2963917"/>
            <a:ext cx="2074339" cy="3476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0751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Workout</a:t>
            </a:r>
            <a:endParaRPr lang="en-US" dirty="0"/>
          </a:p>
        </p:txBody>
      </p:sp>
      <p:sp>
        <p:nvSpPr>
          <p:cNvPr id="3" name="Content Placeholder 2"/>
          <p:cNvSpPr>
            <a:spLocks noGrp="1"/>
          </p:cNvSpPr>
          <p:nvPr>
            <p:ph idx="1"/>
          </p:nvPr>
        </p:nvSpPr>
        <p:spPr>
          <a:xfrm>
            <a:off x="838200" y="1726749"/>
            <a:ext cx="10515600" cy="2876781"/>
          </a:xfrm>
        </p:spPr>
        <p:txBody>
          <a:bodyPr>
            <a:normAutofit lnSpcReduction="10000"/>
          </a:bodyPr>
          <a:lstStyle/>
          <a:p>
            <a:pPr marL="0" marR="0" indent="0">
              <a:lnSpc>
                <a:spcPct val="107000"/>
              </a:lnSpc>
              <a:spcBef>
                <a:spcPts val="0"/>
              </a:spcBef>
              <a:spcAft>
                <a:spcPts val="800"/>
              </a:spcAft>
              <a:buNone/>
            </a:pPr>
            <a:r>
              <a:rPr lang="en-CA" b="1" dirty="0" smtClean="0">
                <a:ea typeface="Calibri" panose="020F0502020204030204" pitchFamily="34" charset="0"/>
                <a:cs typeface="MV Boli" panose="02000500030200090000" pitchFamily="2" charset="0"/>
              </a:rPr>
              <a:t>EXAMPLE</a:t>
            </a:r>
            <a:r>
              <a:rPr lang="en-CA" b="1" dirty="0" smtClean="0">
                <a:latin typeface="Tekton Pro" panose="020F0603020208020904" pitchFamily="34" charset="0"/>
                <a:ea typeface="Calibri" panose="020F0502020204030204" pitchFamily="34" charset="0"/>
                <a:cs typeface="MV Boli" panose="02000500030200090000" pitchFamily="2" charset="0"/>
              </a:rPr>
              <a:t> </a:t>
            </a:r>
          </a:p>
          <a:p>
            <a:pPr marL="0" marR="0" indent="0">
              <a:lnSpc>
                <a:spcPct val="107000"/>
              </a:lnSpc>
              <a:spcBef>
                <a:spcPts val="0"/>
              </a:spcBef>
              <a:spcAft>
                <a:spcPts val="800"/>
              </a:spcAft>
              <a:buNone/>
            </a:pPr>
            <a:r>
              <a:rPr lang="en-CA" dirty="0" smtClean="0">
                <a:latin typeface="Tekton Pro" panose="020F0603020208020904" pitchFamily="34" charset="0"/>
                <a:ea typeface="Calibri" panose="020F0502020204030204" pitchFamily="34" charset="0"/>
                <a:cs typeface="MV Boli" panose="02000500030200090000" pitchFamily="2" charset="0"/>
              </a:rPr>
              <a:t>There </a:t>
            </a:r>
            <a:r>
              <a:rPr lang="en-CA" dirty="0">
                <a:latin typeface="Tekton Pro" panose="020F0603020208020904" pitchFamily="34" charset="0"/>
                <a:ea typeface="Calibri" panose="020F0502020204030204" pitchFamily="34" charset="0"/>
                <a:cs typeface="MV Boli" panose="02000500030200090000" pitchFamily="2" charset="0"/>
              </a:rPr>
              <a:t>is one infographic on each of the next three pages. Look at the first infographic for 10 seconds. After 10 seconds, answer the four questions in the table below, without looking back at the infographic. Then do the same for the other two infographics.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CA" i="1" dirty="0">
                <a:latin typeface="Tekton Pro" panose="020F0603020208020904" pitchFamily="34" charset="0"/>
                <a:ea typeface="Calibri" panose="020F0502020204030204" pitchFamily="34" charset="0"/>
                <a:cs typeface="MV Boli" panose="02000500030200090000" pitchFamily="2" charset="0"/>
              </a:rPr>
              <a:t>(</a:t>
            </a:r>
            <a:r>
              <a:rPr lang="en-CA" i="1" dirty="0">
                <a:solidFill>
                  <a:srgbClr val="0065B0"/>
                </a:solidFill>
                <a:latin typeface="Tekton Pro" panose="020F0603020208020904" pitchFamily="34" charset="0"/>
                <a:ea typeface="Calibri" panose="020F0502020204030204" pitchFamily="34" charset="0"/>
                <a:cs typeface="MV Boli" panose="02000500030200090000" pitchFamily="2" charset="0"/>
              </a:rPr>
              <a:t>document use level 3, significant use of memory level 1, writing level 2</a:t>
            </a:r>
            <a:r>
              <a:rPr lang="en-CA" i="1" dirty="0">
                <a:latin typeface="Tekton Pro" panose="020F0603020208020904" pitchFamily="34" charset="0"/>
                <a:ea typeface="Calibri" panose="020F0502020204030204" pitchFamily="34" charset="0"/>
                <a:cs typeface="MV Boli" panose="02000500030200090000" pitchFamily="2" charset="0"/>
              </a:rPr>
              <a:t>)</a:t>
            </a:r>
            <a:endParaRPr lang="en-US" dirty="0"/>
          </a:p>
        </p:txBody>
      </p:sp>
    </p:spTree>
    <p:extLst>
      <p:ext uri="{BB962C8B-B14F-4D97-AF65-F5344CB8AC3E}">
        <p14:creationId xmlns:p14="http://schemas.microsoft.com/office/powerpoint/2010/main" val="3130068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Booster</a:t>
            </a:r>
            <a:endParaRPr lang="en-US" dirty="0"/>
          </a:p>
        </p:txBody>
      </p:sp>
      <p:sp>
        <p:nvSpPr>
          <p:cNvPr id="5" name="TextBox 4"/>
          <p:cNvSpPr txBox="1"/>
          <p:nvPr/>
        </p:nvSpPr>
        <p:spPr>
          <a:xfrm>
            <a:off x="2090386" y="1403131"/>
            <a:ext cx="2519855" cy="523220"/>
          </a:xfrm>
          <a:prstGeom prst="rect">
            <a:avLst/>
          </a:prstGeom>
          <a:noFill/>
        </p:spPr>
        <p:txBody>
          <a:bodyPr wrap="square" rtlCol="0">
            <a:spAutoFit/>
          </a:bodyPr>
          <a:lstStyle/>
          <a:p>
            <a:r>
              <a:rPr lang="en-US" sz="2800" dirty="0" smtClean="0">
                <a:latin typeface="Frutiger LT Pro 55 Roman" panose="020B0602020204020204"/>
              </a:rPr>
              <a:t>Cover Page</a:t>
            </a:r>
            <a:endParaRPr lang="en-US" sz="2800" dirty="0">
              <a:latin typeface="Frutiger LT Pro 55 Roman" panose="020B0602020204020204"/>
            </a:endParaRPr>
          </a:p>
        </p:txBody>
      </p:sp>
      <p:pic>
        <p:nvPicPr>
          <p:cNvPr id="3" name="Picture 2"/>
          <p:cNvPicPr>
            <a:picLocks noChangeAspect="1"/>
          </p:cNvPicPr>
          <p:nvPr/>
        </p:nvPicPr>
        <p:blipFill>
          <a:blip r:embed="rId3"/>
          <a:stretch>
            <a:fillRect/>
          </a:stretch>
        </p:blipFill>
        <p:spPr>
          <a:xfrm>
            <a:off x="6096000" y="1056288"/>
            <a:ext cx="4356538" cy="5507575"/>
          </a:xfrm>
          <a:prstGeom prst="rect">
            <a:avLst/>
          </a:prstGeom>
        </p:spPr>
      </p:pic>
    </p:spTree>
    <p:extLst>
      <p:ext uri="{BB962C8B-B14F-4D97-AF65-F5344CB8AC3E}">
        <p14:creationId xmlns:p14="http://schemas.microsoft.com/office/powerpoint/2010/main" val="26758595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Booster</a:t>
            </a:r>
            <a:endParaRPr lang="en-US" dirty="0"/>
          </a:p>
        </p:txBody>
      </p:sp>
      <p:pic>
        <p:nvPicPr>
          <p:cNvPr id="3" name="Picture 2"/>
          <p:cNvPicPr>
            <a:picLocks noChangeAspect="1"/>
          </p:cNvPicPr>
          <p:nvPr/>
        </p:nvPicPr>
        <p:blipFill>
          <a:blip r:embed="rId3"/>
          <a:stretch>
            <a:fillRect/>
          </a:stretch>
        </p:blipFill>
        <p:spPr>
          <a:xfrm>
            <a:off x="6096000" y="1030426"/>
            <a:ext cx="4245432" cy="5575326"/>
          </a:xfrm>
          <a:prstGeom prst="rect">
            <a:avLst/>
          </a:prstGeom>
          <a:ln>
            <a:solidFill>
              <a:srgbClr val="0070C0"/>
            </a:solidFill>
          </a:ln>
        </p:spPr>
      </p:pic>
    </p:spTree>
    <p:extLst>
      <p:ext uri="{BB962C8B-B14F-4D97-AF65-F5344CB8AC3E}">
        <p14:creationId xmlns:p14="http://schemas.microsoft.com/office/powerpoint/2010/main" val="28598093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Answer Key</a:t>
            </a:r>
            <a:endParaRPr lang="en-US" dirty="0"/>
          </a:p>
        </p:txBody>
      </p:sp>
      <p:pic>
        <p:nvPicPr>
          <p:cNvPr id="4" name="Picture 3"/>
          <p:cNvPicPr>
            <a:picLocks noChangeAspect="1"/>
          </p:cNvPicPr>
          <p:nvPr/>
        </p:nvPicPr>
        <p:blipFill>
          <a:blip r:embed="rId3"/>
          <a:stretch>
            <a:fillRect/>
          </a:stretch>
        </p:blipFill>
        <p:spPr>
          <a:xfrm>
            <a:off x="6096000" y="1072054"/>
            <a:ext cx="4310744" cy="5486401"/>
          </a:xfrm>
          <a:prstGeom prst="rect">
            <a:avLst/>
          </a:prstGeom>
        </p:spPr>
      </p:pic>
    </p:spTree>
    <p:extLst>
      <p:ext uri="{BB962C8B-B14F-4D97-AF65-F5344CB8AC3E}">
        <p14:creationId xmlns:p14="http://schemas.microsoft.com/office/powerpoint/2010/main" val="3176229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Answer Key</a:t>
            </a:r>
            <a:endParaRPr lang="en-US" dirty="0"/>
          </a:p>
        </p:txBody>
      </p:sp>
      <p:pic>
        <p:nvPicPr>
          <p:cNvPr id="3" name="Picture 2"/>
          <p:cNvPicPr>
            <a:picLocks noChangeAspect="1"/>
          </p:cNvPicPr>
          <p:nvPr/>
        </p:nvPicPr>
        <p:blipFill>
          <a:blip r:embed="rId3"/>
          <a:stretch>
            <a:fillRect/>
          </a:stretch>
        </p:blipFill>
        <p:spPr>
          <a:xfrm>
            <a:off x="6252332" y="1119352"/>
            <a:ext cx="4217393" cy="5486400"/>
          </a:xfrm>
          <a:prstGeom prst="rect">
            <a:avLst/>
          </a:prstGeom>
          <a:ln>
            <a:solidFill>
              <a:srgbClr val="0070C0"/>
            </a:solidFill>
          </a:ln>
        </p:spPr>
      </p:pic>
    </p:spTree>
    <p:extLst>
      <p:ext uri="{BB962C8B-B14F-4D97-AF65-F5344CB8AC3E}">
        <p14:creationId xmlns:p14="http://schemas.microsoft.com/office/powerpoint/2010/main" val="6041792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Answer Key</a:t>
            </a:r>
            <a:endParaRPr lang="en-US" dirty="0"/>
          </a:p>
        </p:txBody>
      </p:sp>
      <p:pic>
        <p:nvPicPr>
          <p:cNvPr id="4" name="Picture 3"/>
          <p:cNvPicPr>
            <a:picLocks noChangeAspect="1"/>
          </p:cNvPicPr>
          <p:nvPr/>
        </p:nvPicPr>
        <p:blipFill>
          <a:blip r:embed="rId3"/>
          <a:stretch>
            <a:fillRect/>
          </a:stretch>
        </p:blipFill>
        <p:spPr>
          <a:xfrm>
            <a:off x="3191556" y="3772502"/>
            <a:ext cx="7986197" cy="1847706"/>
          </a:xfrm>
          <a:prstGeom prst="rect">
            <a:avLst/>
          </a:prstGeom>
        </p:spPr>
      </p:pic>
      <p:pic>
        <p:nvPicPr>
          <p:cNvPr id="6" name="Picture 5"/>
          <p:cNvPicPr>
            <a:picLocks noChangeAspect="1"/>
          </p:cNvPicPr>
          <p:nvPr/>
        </p:nvPicPr>
        <p:blipFill>
          <a:blip r:embed="rId4"/>
          <a:stretch>
            <a:fillRect/>
          </a:stretch>
        </p:blipFill>
        <p:spPr>
          <a:xfrm>
            <a:off x="527324" y="1070859"/>
            <a:ext cx="6850938" cy="2812002"/>
          </a:xfrm>
          <a:prstGeom prst="rect">
            <a:avLst/>
          </a:prstGeom>
        </p:spPr>
      </p:pic>
    </p:spTree>
    <p:extLst>
      <p:ext uri="{BB962C8B-B14F-4D97-AF65-F5344CB8AC3E}">
        <p14:creationId xmlns:p14="http://schemas.microsoft.com/office/powerpoint/2010/main" val="7384684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9"/>
            <a:ext cx="10515600" cy="1325563"/>
          </a:xfrm>
        </p:spPr>
        <p:txBody>
          <a:bodyPr/>
          <a:lstStyle/>
          <a:p>
            <a:pPr algn="ctr"/>
            <a:r>
              <a:rPr lang="en-US" b="1" dirty="0" smtClean="0">
                <a:solidFill>
                  <a:srgbClr val="71C044"/>
                </a:solidFill>
                <a:latin typeface="Frutiger LT Pro 55 Roman" panose="020B0602020204020204" pitchFamily="34" charset="77"/>
              </a:rPr>
              <a:t>ES Assessment</a:t>
            </a:r>
            <a:endParaRPr lang="en-US" dirty="0"/>
          </a:p>
        </p:txBody>
      </p:sp>
      <p:pic>
        <p:nvPicPr>
          <p:cNvPr id="4" name="Picture 3"/>
          <p:cNvPicPr>
            <a:picLocks noChangeAspect="1"/>
          </p:cNvPicPr>
          <p:nvPr/>
        </p:nvPicPr>
        <p:blipFill>
          <a:blip r:embed="rId3"/>
          <a:stretch>
            <a:fillRect/>
          </a:stretch>
        </p:blipFill>
        <p:spPr>
          <a:xfrm>
            <a:off x="6742932" y="1040524"/>
            <a:ext cx="4032670" cy="5139560"/>
          </a:xfrm>
          <a:prstGeom prst="rect">
            <a:avLst/>
          </a:prstGeom>
        </p:spPr>
      </p:pic>
      <p:pic>
        <p:nvPicPr>
          <p:cNvPr id="5" name="Picture 4"/>
          <p:cNvPicPr>
            <a:picLocks noChangeAspect="1"/>
          </p:cNvPicPr>
          <p:nvPr/>
        </p:nvPicPr>
        <p:blipFill>
          <a:blip r:embed="rId4"/>
          <a:stretch>
            <a:fillRect/>
          </a:stretch>
        </p:blipFill>
        <p:spPr>
          <a:xfrm>
            <a:off x="389047" y="1367262"/>
            <a:ext cx="6353885" cy="3561071"/>
          </a:xfrm>
          <a:prstGeom prst="rect">
            <a:avLst/>
          </a:prstGeom>
        </p:spPr>
      </p:pic>
    </p:spTree>
    <p:extLst>
      <p:ext uri="{BB962C8B-B14F-4D97-AF65-F5344CB8AC3E}">
        <p14:creationId xmlns:p14="http://schemas.microsoft.com/office/powerpoint/2010/main" val="5678251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70"/>
            <a:ext cx="10515600" cy="1014590"/>
          </a:xfrm>
        </p:spPr>
        <p:txBody>
          <a:bodyPr/>
          <a:lstStyle/>
          <a:p>
            <a:pPr algn="ctr"/>
            <a:r>
              <a:rPr lang="en-US" b="1" dirty="0" smtClean="0">
                <a:solidFill>
                  <a:srgbClr val="71C044"/>
                </a:solidFill>
                <a:latin typeface="Frutiger LT Pro 55 Roman" panose="020B0602020204020204" pitchFamily="34" charset="77"/>
              </a:rPr>
              <a:t>Try an ES Workout</a:t>
            </a:r>
            <a:endParaRPr lang="en-US" dirty="0"/>
          </a:p>
        </p:txBody>
      </p:sp>
      <p:pic>
        <p:nvPicPr>
          <p:cNvPr id="6" name="Picture 5"/>
          <p:cNvPicPr>
            <a:picLocks noChangeAspect="1"/>
          </p:cNvPicPr>
          <p:nvPr/>
        </p:nvPicPr>
        <p:blipFill>
          <a:blip r:embed="rId3"/>
          <a:stretch>
            <a:fillRect/>
          </a:stretch>
        </p:blipFill>
        <p:spPr>
          <a:xfrm>
            <a:off x="5533245" y="914400"/>
            <a:ext cx="5038658" cy="5454867"/>
          </a:xfrm>
          <a:prstGeom prst="rect">
            <a:avLst/>
          </a:prstGeom>
          <a:ln>
            <a:solidFill>
              <a:schemeClr val="accent1"/>
            </a:solidFill>
          </a:ln>
        </p:spPr>
      </p:pic>
    </p:spTree>
    <p:extLst>
      <p:ext uri="{BB962C8B-B14F-4D97-AF65-F5344CB8AC3E}">
        <p14:creationId xmlns:p14="http://schemas.microsoft.com/office/powerpoint/2010/main" val="21891170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70"/>
            <a:ext cx="10515600" cy="1014590"/>
          </a:xfrm>
        </p:spPr>
        <p:txBody>
          <a:bodyPr/>
          <a:lstStyle/>
          <a:p>
            <a:pPr algn="ctr"/>
            <a:r>
              <a:rPr lang="en-US" b="1" dirty="0" smtClean="0">
                <a:solidFill>
                  <a:srgbClr val="71C044"/>
                </a:solidFill>
                <a:latin typeface="Frutiger LT Pro 55 Roman" panose="020B0602020204020204" pitchFamily="34" charset="77"/>
              </a:rPr>
              <a:t>Try an ES Workout</a:t>
            </a:r>
            <a:endParaRPr lang="en-US" dirty="0"/>
          </a:p>
        </p:txBody>
      </p:sp>
      <p:pic>
        <p:nvPicPr>
          <p:cNvPr id="3" name="Picture 2"/>
          <p:cNvPicPr>
            <a:picLocks noChangeAspect="1"/>
          </p:cNvPicPr>
          <p:nvPr/>
        </p:nvPicPr>
        <p:blipFill>
          <a:blip r:embed="rId3"/>
          <a:stretch>
            <a:fillRect/>
          </a:stretch>
        </p:blipFill>
        <p:spPr>
          <a:xfrm>
            <a:off x="5514976" y="881885"/>
            <a:ext cx="5038344" cy="5425909"/>
          </a:xfrm>
          <a:prstGeom prst="rect">
            <a:avLst/>
          </a:prstGeom>
          <a:ln>
            <a:solidFill>
              <a:schemeClr val="accent1"/>
            </a:solidFill>
          </a:ln>
        </p:spPr>
      </p:pic>
    </p:spTree>
    <p:extLst>
      <p:ext uri="{BB962C8B-B14F-4D97-AF65-F5344CB8AC3E}">
        <p14:creationId xmlns:p14="http://schemas.microsoft.com/office/powerpoint/2010/main" val="20187446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109"/>
            <a:ext cx="10515600" cy="1325563"/>
          </a:xfrm>
        </p:spPr>
        <p:txBody>
          <a:bodyPr>
            <a:normAutofit/>
          </a:bodyPr>
          <a:lstStyle/>
          <a:p>
            <a:pPr algn="ctr"/>
            <a:r>
              <a:rPr lang="en-US" b="1" dirty="0">
                <a:solidFill>
                  <a:srgbClr val="71C044"/>
                </a:solidFill>
                <a:latin typeface="Frutiger LT Pro 55 Roman" panose="020B0602020204020204" pitchFamily="34" charset="77"/>
              </a:rPr>
              <a:t>To learn More About Essential Skills</a:t>
            </a:r>
          </a:p>
        </p:txBody>
      </p:sp>
      <p:sp>
        <p:nvSpPr>
          <p:cNvPr id="3" name="Content Placeholder 2"/>
          <p:cNvSpPr>
            <a:spLocks noGrp="1"/>
          </p:cNvSpPr>
          <p:nvPr>
            <p:ph idx="1"/>
          </p:nvPr>
        </p:nvSpPr>
        <p:spPr>
          <a:xfrm>
            <a:off x="1358462" y="1131943"/>
            <a:ext cx="10515600" cy="4351338"/>
          </a:xfrm>
        </p:spPr>
        <p:txBody>
          <a:bodyPr>
            <a:normAutofit fontScale="92500" lnSpcReduction="10000"/>
          </a:bodyPr>
          <a:lstStyle/>
          <a:p>
            <a:r>
              <a:rPr lang="en-US" dirty="0" smtClean="0"/>
              <a:t>Skills/</a:t>
            </a:r>
            <a:r>
              <a:rPr lang="en-US" dirty="0" err="1" smtClean="0"/>
              <a:t>Comp</a:t>
            </a:r>
            <a:r>
              <a:rPr lang="en-US" dirty="0" err="1" smtClean="0">
                <a:latin typeface="Calibri" panose="020F0502020204030204" pitchFamily="34" charset="0"/>
              </a:rPr>
              <a:t>étence</a:t>
            </a:r>
            <a:r>
              <a:rPr lang="en-US" dirty="0" smtClean="0">
                <a:latin typeface="Calibri" panose="020F0502020204030204" pitchFamily="34" charset="0"/>
              </a:rPr>
              <a:t> Canada</a:t>
            </a:r>
          </a:p>
          <a:p>
            <a:pPr marL="0" indent="0">
              <a:buNone/>
            </a:pPr>
            <a:r>
              <a:rPr lang="en-CA" u="sng" dirty="0">
                <a:hlinkClick r:id="rId3"/>
              </a:rPr>
              <a:t>http://skillscompetencescanada.com/en/essential-skills/</a:t>
            </a:r>
            <a:r>
              <a:rPr lang="en-CA" u="sng" dirty="0"/>
              <a:t> </a:t>
            </a:r>
            <a:endParaRPr lang="en-US" dirty="0"/>
          </a:p>
          <a:p>
            <a:pPr marL="0" indent="0">
              <a:buNone/>
            </a:pPr>
            <a:endParaRPr lang="en-US" sz="1400" dirty="0" smtClean="0">
              <a:latin typeface="Calibri" panose="020F0502020204030204" pitchFamily="34" charset="0"/>
            </a:endParaRPr>
          </a:p>
          <a:p>
            <a:r>
              <a:rPr lang="en-US" dirty="0"/>
              <a:t>The Job </a:t>
            </a:r>
            <a:r>
              <a:rPr lang="en-US" dirty="0" smtClean="0"/>
              <a:t>Bank</a:t>
            </a:r>
          </a:p>
          <a:p>
            <a:pPr marL="0" indent="0">
              <a:buNone/>
            </a:pPr>
            <a:r>
              <a:rPr lang="en-CA" u="sng" dirty="0">
                <a:hlinkClick r:id="rId4"/>
              </a:rPr>
              <a:t>https://www.jobbank.gc.ca/report_skillknowledge-eng.do?action=search_form</a:t>
            </a:r>
            <a:endParaRPr lang="en-US" dirty="0"/>
          </a:p>
          <a:p>
            <a:pPr marL="0" indent="0">
              <a:buNone/>
            </a:pPr>
            <a:endParaRPr lang="en-US" sz="1400" dirty="0"/>
          </a:p>
          <a:p>
            <a:r>
              <a:rPr lang="en-US" dirty="0" smtClean="0">
                <a:latin typeface="Calibri" panose="020F0502020204030204" pitchFamily="34" charset="0"/>
              </a:rPr>
              <a:t>Employment and Social Development Canada, Office of Literacy and Essential Skills</a:t>
            </a:r>
          </a:p>
          <a:p>
            <a:pPr marL="0" indent="0">
              <a:buNone/>
            </a:pPr>
            <a:r>
              <a:rPr lang="en-CA" u="sng" dirty="0">
                <a:hlinkClick r:id="rId5"/>
              </a:rPr>
              <a:t>https://www.canada.ca/en/employment-social-development/programs/essential-skills.html</a:t>
            </a:r>
            <a:r>
              <a:rPr lang="en-CA" dirty="0"/>
              <a:t> </a:t>
            </a:r>
            <a:endParaRPr lang="en-US" dirty="0"/>
          </a:p>
          <a:p>
            <a:pPr marL="0" indent="0">
              <a:buNone/>
            </a:pPr>
            <a:endParaRPr lang="en-US" sz="1400" dirty="0">
              <a:latin typeface="Calibri" panose="020F0502020204030204" pitchFamily="34" charset="0"/>
            </a:endParaRPr>
          </a:p>
        </p:txBody>
      </p:sp>
    </p:spTree>
    <p:extLst>
      <p:ext uri="{BB962C8B-B14F-4D97-AF65-F5344CB8AC3E}">
        <p14:creationId xmlns:p14="http://schemas.microsoft.com/office/powerpoint/2010/main" val="197364279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543B50FD-DA1C-BB45-BDDC-4818D81F2F29}" vid="{9F9C8399-372E-4840-BA85-E63FF67937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 Office</Template>
  <TotalTime>1181</TotalTime>
  <Words>2051</Words>
  <Application>Microsoft Office PowerPoint</Application>
  <PresentationFormat>Widescreen</PresentationFormat>
  <Paragraphs>255</Paragraphs>
  <Slides>34</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Calibri</vt:lpstr>
      <vt:lpstr>Calibri Light</vt:lpstr>
      <vt:lpstr>Courier New</vt:lpstr>
      <vt:lpstr>Frutiger LT Com 65 Bold</vt:lpstr>
      <vt:lpstr>Frutiger LT Pro 55 Roman</vt:lpstr>
      <vt:lpstr>MV Boli</vt:lpstr>
      <vt:lpstr>Tekton Pro</vt:lpstr>
      <vt:lpstr>Times New Roman</vt:lpstr>
      <vt:lpstr>Thème Office</vt:lpstr>
      <vt:lpstr>PowerPoint Presentation</vt:lpstr>
      <vt:lpstr>Essential Skills Work Ready Youth Program</vt:lpstr>
      <vt:lpstr>Overview</vt:lpstr>
      <vt:lpstr>Essential Skills</vt:lpstr>
      <vt:lpstr>Essential Skills</vt:lpstr>
      <vt:lpstr>Essential Skills</vt:lpstr>
      <vt:lpstr>Essential Skills Up Close</vt:lpstr>
      <vt:lpstr>Essential Skills Up Close</vt:lpstr>
      <vt:lpstr>Essential Skills Up Close</vt:lpstr>
      <vt:lpstr>Essential Skills Up Close</vt:lpstr>
      <vt:lpstr>Essential Skills Up Close</vt:lpstr>
      <vt:lpstr>Essential Skills Up Close</vt:lpstr>
      <vt:lpstr>Essential Skills Up Close</vt:lpstr>
      <vt:lpstr>Anatomy of the Workbooks</vt:lpstr>
      <vt:lpstr>Workbook Sections</vt:lpstr>
      <vt:lpstr>Workbook Sections</vt:lpstr>
      <vt:lpstr>Workbook Sections</vt:lpstr>
      <vt:lpstr>Workbook Sections</vt:lpstr>
      <vt:lpstr>Workbook Sections</vt:lpstr>
      <vt:lpstr>Workbook Sections</vt:lpstr>
      <vt:lpstr>Workbook Sections</vt:lpstr>
      <vt:lpstr>ES Workout</vt:lpstr>
      <vt:lpstr>ES Workout</vt:lpstr>
      <vt:lpstr>ES Workout</vt:lpstr>
      <vt:lpstr>ES Workout</vt:lpstr>
      <vt:lpstr>ES Booster</vt:lpstr>
      <vt:lpstr>ES Booster</vt:lpstr>
      <vt:lpstr>Answer Key</vt:lpstr>
      <vt:lpstr>Answer Key</vt:lpstr>
      <vt:lpstr>Answer Key</vt:lpstr>
      <vt:lpstr>ES Assessment</vt:lpstr>
      <vt:lpstr>Try an ES Workout</vt:lpstr>
      <vt:lpstr>Try an ES Workout</vt:lpstr>
      <vt:lpstr>To learn More About Essential Skills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Alexandre Peloquin</dc:creator>
  <cp:lastModifiedBy>Melissa Gardner</cp:lastModifiedBy>
  <cp:revision>51</cp:revision>
  <cp:lastPrinted>2018-02-13T19:18:27Z</cp:lastPrinted>
  <dcterms:created xsi:type="dcterms:W3CDTF">2018-01-17T14:52:21Z</dcterms:created>
  <dcterms:modified xsi:type="dcterms:W3CDTF">2018-08-28T01:39:55Z</dcterms:modified>
</cp:coreProperties>
</file>