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Raleway" panose="020B0604020202020204" charset="0"/>
      <p:regular r:id="rId13"/>
      <p:bold r:id="rId14"/>
      <p:italic r:id="rId15"/>
      <p:boldItalic r:id="rId16"/>
    </p:embeddedFont>
    <p:embeddedFont>
      <p:font typeface="Lato" panose="020B060402020202020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22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105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25072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1289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2363054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2363054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8341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9034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d497421c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0d497421c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1617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d497421c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0d497421c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9194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d251bb473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d251bb473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2405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0d497421c8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0d497421c8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4710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e965474a9_3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e965474a9_3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9431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d497421c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0d497421c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1798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0d497421c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0d497421c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8886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35353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CA" dirty="0" smtClean="0"/>
              <a:t>L’importance </a:t>
            </a:r>
            <a:r>
              <a:rPr lang="fr-CA" dirty="0"/>
              <a:t>des </a:t>
            </a:r>
            <a:r>
              <a:rPr lang="fr-CA" dirty="0" smtClean="0"/>
              <a:t>Compétences </a:t>
            </a:r>
            <a:r>
              <a:rPr lang="fr-CA" dirty="0"/>
              <a:t>pour réussir sur le lieu de travail</a:t>
            </a:r>
            <a:endParaRPr dirty="0"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2522967" y="333030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C0C0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" sz="1400" dirty="0" smtClean="0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Nom du concurrent ou de la concurrente </a:t>
            </a:r>
            <a:endParaRPr sz="1400" dirty="0">
              <a:solidFill>
                <a:srgbClr val="0F486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" sz="1400" dirty="0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Province</a:t>
            </a:r>
            <a:endParaRPr sz="1400" dirty="0">
              <a:solidFill>
                <a:srgbClr val="0F486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" sz="1400" dirty="0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Date</a:t>
            </a:r>
            <a:endParaRPr sz="1400" dirty="0">
              <a:solidFill>
                <a:srgbClr val="0C0C0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</p:txBody>
      </p:sp>
      <p:sp>
        <p:nvSpPr>
          <p:cNvPr id="74" name="Google Shape;74;p13"/>
          <p:cNvSpPr txBox="1"/>
          <p:nvPr/>
        </p:nvSpPr>
        <p:spPr>
          <a:xfrm>
            <a:off x="1898149" y="4697100"/>
            <a:ext cx="6956317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fr-CA" sz="17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ÉCHANTILLON/EXEMPLE À UTILISER À TITRE INDICATIF UNIQUEMENT</a:t>
            </a:r>
            <a:endParaRPr sz="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 descr="Piece of duct tape sticking a note to the slide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 txBox="1"/>
          <p:nvPr/>
        </p:nvSpPr>
        <p:spPr>
          <a:xfrm>
            <a:off x="2855550" y="687396"/>
            <a:ext cx="3432900" cy="104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 smtClean="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Compétences pour réussir</a:t>
            </a:r>
            <a:endParaRPr sz="3000" b="1" dirty="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2" name="Google Shape;82;p14"/>
          <p:cNvSpPr txBox="1">
            <a:spLocks noGrp="1"/>
          </p:cNvSpPr>
          <p:nvPr>
            <p:ph type="body" idx="4294967295"/>
          </p:nvPr>
        </p:nvSpPr>
        <p:spPr>
          <a:xfrm>
            <a:off x="2855550" y="1886754"/>
            <a:ext cx="3432900" cy="28186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aleway"/>
              <a:buChar char="➔"/>
            </a:pPr>
            <a:r>
              <a:rPr lang="fr-CA" sz="1400" b="1" dirty="0" smtClean="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Qu’elles sont-elles?</a:t>
            </a:r>
            <a:endParaRPr sz="1600" b="1" dirty="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7313" lvl="0" indent="9525">
              <a:spcBef>
                <a:spcPts val="1000"/>
              </a:spcBef>
              <a:buNone/>
            </a:pPr>
            <a:r>
              <a:rPr lang="en" sz="1200" dirty="0" smtClean="0"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fr-CA" sz="1200" dirty="0">
                <a:latin typeface="Raleway"/>
                <a:ea typeface="Raleway"/>
                <a:cs typeface="Raleway"/>
                <a:sym typeface="Raleway"/>
              </a:rPr>
              <a:t>bref résumé </a:t>
            </a:r>
            <a:r>
              <a:rPr lang="fr-CA" sz="1200" dirty="0" smtClean="0">
                <a:latin typeface="Raleway"/>
                <a:ea typeface="Raleway"/>
                <a:cs typeface="Raleway"/>
                <a:sym typeface="Raleway"/>
              </a:rPr>
              <a:t>des Compétences pour réussir</a:t>
            </a:r>
            <a:r>
              <a:rPr lang="en" sz="1200" dirty="0" smtClean="0">
                <a:latin typeface="Raleway"/>
                <a:ea typeface="Raleway"/>
                <a:cs typeface="Raleway"/>
                <a:sym typeface="Raleway"/>
              </a:rPr>
              <a:t>)</a:t>
            </a:r>
            <a:endParaRPr sz="1200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aleway"/>
              <a:buChar char="➔"/>
            </a:pPr>
            <a:r>
              <a:rPr lang="fr-CA" sz="1400" b="1" dirty="0" smtClean="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P</a:t>
            </a:r>
            <a:r>
              <a:rPr lang="en" sz="1400" b="1" dirty="0" smtClean="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ourquoi sont-elles importantes?</a:t>
            </a:r>
            <a:endParaRPr sz="1400" b="1" dirty="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87313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 dirty="0"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en" sz="1200" dirty="0" smtClean="0">
                <a:latin typeface="Raleway"/>
                <a:ea typeface="Raleway"/>
                <a:cs typeface="Raleway"/>
                <a:sym typeface="Raleway"/>
              </a:rPr>
              <a:t>brève </a:t>
            </a:r>
            <a:r>
              <a:rPr lang="en" sz="1200" dirty="0" smtClean="0">
                <a:latin typeface="Raleway"/>
                <a:ea typeface="Raleway"/>
                <a:cs typeface="Raleway"/>
                <a:sym typeface="Raleway"/>
              </a:rPr>
              <a:t>description/objectif/avantages</a:t>
            </a:r>
            <a:r>
              <a:rPr lang="en" sz="1200" dirty="0" smtClean="0">
                <a:latin typeface="Raleway"/>
                <a:ea typeface="Raleway"/>
                <a:cs typeface="Raleway"/>
                <a:sym typeface="Raleway"/>
              </a:rPr>
              <a:t>)</a:t>
            </a:r>
            <a:endParaRPr sz="1200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>
            <a:spLocks noGrp="1"/>
          </p:cNvSpPr>
          <p:nvPr>
            <p:ph type="title"/>
          </p:nvPr>
        </p:nvSpPr>
        <p:spPr>
          <a:xfrm>
            <a:off x="173650" y="90750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2"/>
              </a:buClr>
            </a:pPr>
            <a:r>
              <a:rPr lang="fr-CA" sz="2800" b="0" dirty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r>
              <a:rPr lang="fr-CA" sz="2800" b="0" baseline="30000" dirty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ère</a:t>
            </a:r>
            <a:r>
              <a:rPr lang="fr-CA" sz="2800" b="0" dirty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COMPÉTENCE NÉCESSAIRE POUR RÉUSSIR DANS CE DOMAINE</a:t>
            </a:r>
            <a:endParaRPr sz="2800" dirty="0">
              <a:solidFill>
                <a:schemeClr val="accent4"/>
              </a:solidFill>
            </a:endParaRPr>
          </a:p>
        </p:txBody>
      </p:sp>
      <p:sp>
        <p:nvSpPr>
          <p:cNvPr id="88" name="Google Shape;88;p15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endParaRPr lang="fr-CA" dirty="0" smtClean="0"/>
          </a:p>
          <a:p>
            <a:pPr marL="0" lvl="0" indent="0"/>
            <a:r>
              <a:rPr lang="fr-CA" dirty="0" smtClean="0"/>
              <a:t>BRÈVE </a:t>
            </a:r>
            <a:r>
              <a:rPr lang="fr-CA" dirty="0"/>
              <a:t>DESCRIPTION DE </a:t>
            </a:r>
            <a:r>
              <a:rPr lang="fr-CA" dirty="0" smtClean="0"/>
              <a:t>CETTE</a:t>
            </a:r>
            <a:r>
              <a:rPr lang="fr-CA" dirty="0" smtClean="0"/>
              <a:t> </a:t>
            </a:r>
            <a:r>
              <a:rPr lang="fr-CA" dirty="0"/>
              <a:t>COMPÉTENCE PARTICULIÈRE</a:t>
            </a:r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2"/>
          </p:nvPr>
        </p:nvSpPr>
        <p:spPr>
          <a:xfrm>
            <a:off x="4939500" y="220257"/>
            <a:ext cx="3837000" cy="464541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None/>
            </a:pPr>
            <a:endParaRPr lang="fr-CA" dirty="0" smtClean="0">
              <a:solidFill>
                <a:schemeClr val="dk2"/>
              </a:solidFill>
            </a:endParaRPr>
          </a:p>
          <a:p>
            <a:pPr marL="0" lvl="0" indent="0">
              <a:buNone/>
            </a:pPr>
            <a:r>
              <a:rPr lang="fr-CA" sz="1600" dirty="0" smtClean="0">
                <a:solidFill>
                  <a:schemeClr val="dk2"/>
                </a:solidFill>
              </a:rPr>
              <a:t>La raison pour laquelle le </a:t>
            </a:r>
            <a:r>
              <a:rPr lang="fr-CA" sz="1600" dirty="0">
                <a:solidFill>
                  <a:schemeClr val="dk2"/>
                </a:solidFill>
              </a:rPr>
              <a:t>concurrent </a:t>
            </a:r>
            <a:r>
              <a:rPr lang="fr-CA" sz="1600" dirty="0" smtClean="0">
                <a:solidFill>
                  <a:schemeClr val="dk2"/>
                </a:solidFill>
              </a:rPr>
              <a:t>ou la concurrente </a:t>
            </a:r>
            <a:r>
              <a:rPr lang="fr-CA" sz="1600" dirty="0" smtClean="0">
                <a:solidFill>
                  <a:schemeClr val="dk2"/>
                </a:solidFill>
              </a:rPr>
              <a:t>a jugé que cette </a:t>
            </a:r>
            <a:r>
              <a:rPr lang="fr-CA" sz="1600" dirty="0">
                <a:solidFill>
                  <a:schemeClr val="dk2"/>
                </a:solidFill>
              </a:rPr>
              <a:t>compétence </a:t>
            </a:r>
            <a:r>
              <a:rPr lang="fr-CA" sz="1600" dirty="0" smtClean="0">
                <a:solidFill>
                  <a:schemeClr val="dk2"/>
                </a:solidFill>
              </a:rPr>
              <a:t>particulière est importante </a:t>
            </a:r>
            <a:r>
              <a:rPr lang="fr-CA" sz="1600" dirty="0" smtClean="0">
                <a:solidFill>
                  <a:schemeClr val="dk2"/>
                </a:solidFill>
              </a:rPr>
              <a:t>dans cet emploi.</a:t>
            </a:r>
          </a:p>
          <a:p>
            <a:pPr marL="0" lvl="0" indent="0">
              <a:buNone/>
            </a:pPr>
            <a:endParaRPr lang="fr-CA" sz="1600" dirty="0">
              <a:solidFill>
                <a:schemeClr val="dk2"/>
              </a:solidFill>
            </a:endParaRPr>
          </a:p>
          <a:p>
            <a:pPr marL="0" lvl="0" indent="0">
              <a:buNone/>
            </a:pPr>
            <a:r>
              <a:rPr lang="fr-CA" sz="1600" dirty="0" smtClean="0">
                <a:solidFill>
                  <a:schemeClr val="dk2"/>
                </a:solidFill>
              </a:rPr>
              <a:t>La raison pour laquelle cette </a:t>
            </a:r>
            <a:r>
              <a:rPr lang="fr-CA" sz="1600" dirty="0">
                <a:solidFill>
                  <a:schemeClr val="dk2"/>
                </a:solidFill>
              </a:rPr>
              <a:t>compétence </a:t>
            </a:r>
            <a:r>
              <a:rPr lang="fr-CA" sz="1600" dirty="0" smtClean="0">
                <a:solidFill>
                  <a:schemeClr val="dk2"/>
                </a:solidFill>
              </a:rPr>
              <a:t>revêt une importance dans cet emploi.</a:t>
            </a:r>
          </a:p>
          <a:p>
            <a:pPr marL="0" lvl="0" indent="0">
              <a:buNone/>
            </a:pPr>
            <a:endParaRPr lang="fr-CA" sz="1600" dirty="0">
              <a:solidFill>
                <a:schemeClr val="dk2"/>
              </a:solidFill>
            </a:endParaRPr>
          </a:p>
          <a:p>
            <a:pPr marL="0" lvl="0" indent="0">
              <a:buNone/>
            </a:pPr>
            <a:r>
              <a:rPr lang="fr-CA" sz="1600" dirty="0">
                <a:solidFill>
                  <a:schemeClr val="dk2"/>
                </a:solidFill>
              </a:rPr>
              <a:t>Exemples de la façon dont cette compétence est utilisée dans cet </a:t>
            </a:r>
            <a:r>
              <a:rPr lang="fr-CA" sz="1600" dirty="0" smtClean="0">
                <a:solidFill>
                  <a:schemeClr val="dk2"/>
                </a:solidFill>
              </a:rPr>
              <a:t>emploi/ la raison de son utilité dans </a:t>
            </a:r>
            <a:r>
              <a:rPr lang="fr-CA" sz="1600" dirty="0">
                <a:solidFill>
                  <a:schemeClr val="dk2"/>
                </a:solidFill>
              </a:rPr>
              <a:t>cet </a:t>
            </a:r>
            <a:r>
              <a:rPr lang="fr-CA" sz="1600" dirty="0" smtClean="0">
                <a:solidFill>
                  <a:schemeClr val="dk2"/>
                </a:solidFill>
              </a:rPr>
              <a:t>emploi.</a:t>
            </a:r>
          </a:p>
          <a:p>
            <a:pPr marL="0" lvl="0" indent="0">
              <a:buNone/>
            </a:pPr>
            <a:endParaRPr lang="fr-CA" sz="1600" i="1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buNone/>
            </a:pPr>
            <a:r>
              <a:rPr lang="fr-CA" sz="1100" i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Présenter des exemples précis tirés de l'offre d'emploi qui montrent la pertinence de cette compétence particulière pour le poste et celle des autres Compétences pour réussir</a:t>
            </a:r>
            <a:r>
              <a:rPr lang="en" sz="1100" i="1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i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173650" y="90750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sz="2800" b="0" dirty="0" smtClean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lang="en" sz="2800" b="0" baseline="30000" dirty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lang="en" sz="2800" b="0" dirty="0" smtClean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-CA" sz="2800" b="0" dirty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COMPÉTENCE NÉCESSAIRE POUR RÉUSSIR DANS CE DOMAINE</a:t>
            </a:r>
            <a:endParaRPr sz="2800" dirty="0">
              <a:solidFill>
                <a:schemeClr val="accent4"/>
              </a:solidFill>
            </a:endParaRPr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endParaRPr lang="fr-CA" dirty="0" smtClean="0"/>
          </a:p>
          <a:p>
            <a:pPr marL="0" lvl="0" indent="0"/>
            <a:r>
              <a:rPr lang="fr-CA" dirty="0" smtClean="0"/>
              <a:t>BRÈVE </a:t>
            </a:r>
            <a:r>
              <a:rPr lang="fr-CA" dirty="0"/>
              <a:t>DESCRIPTION DE </a:t>
            </a:r>
            <a:r>
              <a:rPr lang="fr-CA" dirty="0" smtClean="0"/>
              <a:t>CETTE COMPÉTENCE </a:t>
            </a:r>
            <a:r>
              <a:rPr lang="fr-CA" dirty="0"/>
              <a:t>PARTICULIÈRE</a:t>
            </a:r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None/>
            </a:pPr>
            <a:r>
              <a:rPr lang="fr-CA" sz="1600" dirty="0">
                <a:solidFill>
                  <a:schemeClr val="dk2"/>
                </a:solidFill>
              </a:rPr>
              <a:t>La raison pour laquelle le concurrent ou la concurrente a jugé que cette compétence particulière est importante dans cet emploi.</a:t>
            </a:r>
            <a:endParaRPr lang="fr-CA" sz="1600" dirty="0" smtClean="0">
              <a:solidFill>
                <a:schemeClr val="dk2"/>
              </a:solidFill>
            </a:endParaRPr>
          </a:p>
          <a:p>
            <a:pPr marL="0" lvl="0" indent="0">
              <a:buNone/>
            </a:pPr>
            <a:endParaRPr lang="fr-CA" sz="1600" dirty="0">
              <a:solidFill>
                <a:schemeClr val="dk2"/>
              </a:solidFill>
            </a:endParaRPr>
          </a:p>
          <a:p>
            <a:pPr marL="0" lvl="0" indent="0">
              <a:buNone/>
            </a:pPr>
            <a:r>
              <a:rPr lang="fr-CA" sz="1600" dirty="0">
                <a:solidFill>
                  <a:schemeClr val="dk2"/>
                </a:solidFill>
              </a:rPr>
              <a:t>La raison pour laquelle cette compétence revêt une importance dans cet </a:t>
            </a:r>
            <a:r>
              <a:rPr lang="fr-CA" sz="1600" dirty="0" smtClean="0">
                <a:solidFill>
                  <a:schemeClr val="dk2"/>
                </a:solidFill>
              </a:rPr>
              <a:t>emploi.</a:t>
            </a:r>
          </a:p>
          <a:p>
            <a:pPr marL="0" lvl="0" indent="0">
              <a:buNone/>
            </a:pPr>
            <a:endParaRPr lang="fr-CA" sz="1600" dirty="0">
              <a:solidFill>
                <a:schemeClr val="dk2"/>
              </a:solidFill>
            </a:endParaRPr>
          </a:p>
          <a:p>
            <a:pPr marL="0" lvl="0" indent="0">
              <a:buNone/>
            </a:pPr>
            <a:r>
              <a:rPr lang="fr-CA" sz="1600" dirty="0">
                <a:solidFill>
                  <a:schemeClr val="dk2"/>
                </a:solidFill>
              </a:rPr>
              <a:t>Exemples de la façon dont cette compétence est utilisée dans cet emploi/ la raison de son utilité dans cet </a:t>
            </a:r>
            <a:r>
              <a:rPr lang="fr-CA" sz="1600" dirty="0" smtClean="0">
                <a:solidFill>
                  <a:schemeClr val="dk2"/>
                </a:solidFill>
              </a:rPr>
              <a:t>emploi.</a:t>
            </a:r>
          </a:p>
          <a:p>
            <a:pPr marL="0" lvl="0" indent="0">
              <a:buNone/>
            </a:pPr>
            <a:endParaRPr lang="fr-CA" sz="1600" dirty="0" smtClean="0">
              <a:solidFill>
                <a:schemeClr val="dk2"/>
              </a:solidFill>
            </a:endParaRPr>
          </a:p>
          <a:p>
            <a:pPr marL="0" lvl="0" indent="0">
              <a:buNone/>
            </a:pPr>
            <a:r>
              <a:rPr lang="fr-CA" sz="1100" i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Présenter des exemples précis tirés de l'offre d'emploi qui montrent la pertinence de cette compétence particulière pour le poste et celle des autres Compétences pour réussir</a:t>
            </a:r>
            <a:r>
              <a:rPr lang="en" sz="1100" i="1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i="1" dirty="0" smtClean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173650" y="90750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b="0" dirty="0" smtClean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r>
              <a:rPr lang="en" b="0" baseline="30000" dirty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lang="en" b="0" dirty="0" smtClean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-CA" sz="2800" b="0" dirty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COMPÉTENCE NÉCESSAIRE POUR RÉUSSIR DANS CE DOMAINE</a:t>
            </a:r>
            <a:endParaRPr sz="2800" dirty="0">
              <a:solidFill>
                <a:schemeClr val="accent4"/>
              </a:solidFill>
            </a:endParaRPr>
          </a:p>
        </p:txBody>
      </p:sp>
      <p:sp>
        <p:nvSpPr>
          <p:cNvPr id="102" name="Google Shape;102;p17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None/>
            </a:pPr>
            <a:r>
              <a:rPr lang="fr-CA" sz="1600" dirty="0">
                <a:solidFill>
                  <a:schemeClr val="dk2"/>
                </a:solidFill>
              </a:rPr>
              <a:t>La raison pour laquelle le concurrent ou la concurrente a jugé que cette compétence particulière est importante dans cet emploi.</a:t>
            </a:r>
            <a:endParaRPr lang="fr-CA" sz="1600" dirty="0" smtClean="0">
              <a:solidFill>
                <a:schemeClr val="dk2"/>
              </a:solidFill>
            </a:endParaRPr>
          </a:p>
          <a:p>
            <a:pPr marL="0" lvl="0" indent="0">
              <a:buNone/>
            </a:pPr>
            <a:endParaRPr lang="fr-CA" sz="1600" dirty="0">
              <a:solidFill>
                <a:schemeClr val="dk2"/>
              </a:solidFill>
            </a:endParaRPr>
          </a:p>
          <a:p>
            <a:pPr marL="0" lvl="0" indent="0">
              <a:buNone/>
            </a:pPr>
            <a:r>
              <a:rPr lang="fr-CA" sz="1600" dirty="0">
                <a:solidFill>
                  <a:schemeClr val="dk2"/>
                </a:solidFill>
              </a:rPr>
              <a:t>La raison pour laquelle cette compétence revêt une importance dans cet </a:t>
            </a:r>
            <a:r>
              <a:rPr lang="fr-CA" sz="1600" dirty="0" smtClean="0">
                <a:solidFill>
                  <a:schemeClr val="dk2"/>
                </a:solidFill>
              </a:rPr>
              <a:t>emploi.</a:t>
            </a:r>
            <a:endParaRPr sz="1600" dirty="0">
              <a:solidFill>
                <a:schemeClr val="dk2"/>
              </a:solidFill>
            </a:endParaRPr>
          </a:p>
          <a:p>
            <a:pPr marL="0" lvl="0" indent="0">
              <a:buNone/>
            </a:pPr>
            <a:endParaRPr lang="fr-CA" sz="1600" dirty="0" smtClean="0">
              <a:solidFill>
                <a:schemeClr val="dk2"/>
              </a:solidFill>
            </a:endParaRPr>
          </a:p>
          <a:p>
            <a:pPr marL="0" lvl="0" indent="0">
              <a:buNone/>
            </a:pPr>
            <a:r>
              <a:rPr lang="fr-CA" sz="1600" dirty="0" smtClean="0">
                <a:solidFill>
                  <a:schemeClr val="dk2"/>
                </a:solidFill>
              </a:rPr>
              <a:t>Exemples </a:t>
            </a:r>
            <a:r>
              <a:rPr lang="fr-CA" sz="1600" dirty="0">
                <a:solidFill>
                  <a:schemeClr val="dk2"/>
                </a:solidFill>
              </a:rPr>
              <a:t>de la façon dont cette compétence est utilisée dans cet emploi/ la raison de son utilité dans cet </a:t>
            </a:r>
            <a:r>
              <a:rPr lang="fr-CA" sz="1600" dirty="0" smtClean="0">
                <a:solidFill>
                  <a:schemeClr val="dk2"/>
                </a:solidFill>
              </a:rPr>
              <a:t>emploi.</a:t>
            </a:r>
            <a:endParaRPr sz="1600" dirty="0">
              <a:solidFill>
                <a:schemeClr val="dk2"/>
              </a:solidFill>
            </a:endParaRPr>
          </a:p>
          <a:p>
            <a:pPr marL="0" lvl="0" indent="0">
              <a:spcBef>
                <a:spcPts val="1600"/>
              </a:spcBef>
              <a:buNone/>
            </a:pPr>
            <a:r>
              <a:rPr lang="fr-CA" sz="1100" i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Présenter des exemples précis tirés de l'offre d'emploi qui montrent la pertinence de cette compétence particulière pour le poste et celle des autres Compétences pour réussir</a:t>
            </a:r>
            <a:r>
              <a:rPr lang="en" sz="1100" i="1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03" name="Google Shape;103;p17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endParaRPr lang="fr-CA" dirty="0" smtClean="0"/>
          </a:p>
          <a:p>
            <a:pPr marL="0" lvl="0" indent="0"/>
            <a:r>
              <a:rPr lang="fr-CA" dirty="0" smtClean="0"/>
              <a:t>BRÈVE </a:t>
            </a:r>
            <a:r>
              <a:rPr lang="fr-CA" dirty="0"/>
              <a:t>DESCRIPTION DE </a:t>
            </a:r>
            <a:r>
              <a:rPr lang="fr-CA" dirty="0" smtClean="0"/>
              <a:t>CETTE</a:t>
            </a:r>
            <a:r>
              <a:rPr lang="fr-CA" dirty="0" smtClean="0"/>
              <a:t> </a:t>
            </a:r>
            <a:r>
              <a:rPr lang="fr-CA" dirty="0"/>
              <a:t>COMPÉTENCE PARTICULIÈRE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459800" y="535125"/>
            <a:ext cx="82623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CA" dirty="0"/>
              <a:t>Comment le concurrent </a:t>
            </a:r>
            <a:r>
              <a:rPr lang="fr-CA" dirty="0" smtClean="0"/>
              <a:t>ou la </a:t>
            </a:r>
            <a:r>
              <a:rPr lang="fr-CA" dirty="0" smtClean="0"/>
              <a:t>concurrente </a:t>
            </a:r>
            <a:r>
              <a:rPr lang="fr-CA" dirty="0" smtClean="0"/>
              <a:t>utilise ces </a:t>
            </a:r>
            <a:r>
              <a:rPr lang="fr-CA" dirty="0"/>
              <a:t>compétences dans sa vie </a:t>
            </a:r>
            <a:r>
              <a:rPr lang="fr-CA" dirty="0" smtClean="0"/>
              <a:t>personnelle.</a:t>
            </a:r>
            <a:endParaRPr dirty="0">
              <a:solidFill>
                <a:schemeClr val="accent5"/>
              </a:solidFill>
            </a:endParaRPr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>
            <a:off x="236075" y="2663107"/>
            <a:ext cx="2580600" cy="19419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Compétence 1 : Nom de la compétence</a:t>
            </a:r>
            <a:endParaRPr dirty="0"/>
          </a:p>
          <a:p>
            <a:pPr marL="0" lvl="0" indent="0">
              <a:spcBef>
                <a:spcPts val="1600"/>
              </a:spcBef>
              <a:buNone/>
            </a:pPr>
            <a:r>
              <a:rPr lang="fr-CA" dirty="0"/>
              <a:t>Comment </a:t>
            </a:r>
            <a:r>
              <a:rPr lang="fr-CA" dirty="0" smtClean="0"/>
              <a:t>j'utilise cette </a:t>
            </a:r>
            <a:r>
              <a:rPr lang="fr-CA" dirty="0"/>
              <a:t>compétence </a:t>
            </a:r>
            <a:r>
              <a:rPr lang="fr-CA" dirty="0" smtClean="0"/>
              <a:t>(présenter des </a:t>
            </a:r>
            <a:r>
              <a:rPr lang="fr-CA" dirty="0"/>
              <a:t>exemples</a:t>
            </a:r>
            <a:r>
              <a:rPr lang="fr-CA" dirty="0" smtClean="0"/>
              <a:t>).</a:t>
            </a:r>
            <a:endParaRPr dirty="0"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1"/>
          </p:nvPr>
        </p:nvSpPr>
        <p:spPr>
          <a:xfrm>
            <a:off x="3070450" y="2596361"/>
            <a:ext cx="2580600" cy="20087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SzPts val="1100"/>
              <a:buNone/>
            </a:pPr>
            <a:r>
              <a:rPr lang="fr-CA" dirty="0"/>
              <a:t>Compétence </a:t>
            </a:r>
            <a:r>
              <a:rPr lang="fr-CA" dirty="0" smtClean="0"/>
              <a:t>2 </a:t>
            </a:r>
            <a:r>
              <a:rPr lang="fr-CA" dirty="0"/>
              <a:t>: Nom de la compétence</a:t>
            </a:r>
          </a:p>
          <a:p>
            <a:pPr marL="0" lvl="0" indent="0">
              <a:buSzPts val="1100"/>
              <a:buNone/>
            </a:pPr>
            <a:endParaRPr lang="fr-CA" dirty="0" smtClean="0"/>
          </a:p>
          <a:p>
            <a:pPr marL="0" lvl="0" indent="0">
              <a:buSzPts val="1100"/>
              <a:buNone/>
            </a:pPr>
            <a:r>
              <a:rPr lang="fr-CA" dirty="0" smtClean="0"/>
              <a:t>Comment </a:t>
            </a:r>
            <a:r>
              <a:rPr lang="fr-CA" dirty="0"/>
              <a:t>j'utilise cette compétence </a:t>
            </a:r>
            <a:r>
              <a:rPr lang="fr-CA" dirty="0"/>
              <a:t>(présenter des </a:t>
            </a:r>
            <a:r>
              <a:rPr lang="fr-CA" dirty="0"/>
              <a:t>exemples</a:t>
            </a:r>
            <a:r>
              <a:rPr lang="fr-CA" dirty="0" smtClean="0"/>
              <a:t>).</a:t>
            </a:r>
            <a:endParaRPr dirty="0"/>
          </a:p>
        </p:txBody>
      </p:sp>
      <p:sp>
        <p:nvSpPr>
          <p:cNvPr id="111" name="Google Shape;111;p18"/>
          <p:cNvSpPr txBox="1">
            <a:spLocks noGrp="1"/>
          </p:cNvSpPr>
          <p:nvPr>
            <p:ph type="body" idx="1"/>
          </p:nvPr>
        </p:nvSpPr>
        <p:spPr>
          <a:xfrm>
            <a:off x="6141500" y="2596361"/>
            <a:ext cx="2580600" cy="2008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SzPts val="1100"/>
              <a:buNone/>
            </a:pPr>
            <a:r>
              <a:rPr lang="fr-CA" dirty="0"/>
              <a:t>Compétence </a:t>
            </a:r>
            <a:r>
              <a:rPr lang="fr-CA" dirty="0" smtClean="0"/>
              <a:t>3 </a:t>
            </a:r>
            <a:r>
              <a:rPr lang="fr-CA" dirty="0"/>
              <a:t>: Nom de la compétence</a:t>
            </a:r>
          </a:p>
          <a:p>
            <a:pPr marL="0" lvl="0" indent="0">
              <a:buSzPts val="1100"/>
              <a:buNone/>
            </a:pPr>
            <a:endParaRPr lang="fr-CA" dirty="0" smtClean="0"/>
          </a:p>
          <a:p>
            <a:pPr marL="0" lvl="0" indent="0">
              <a:buSzPts val="1100"/>
              <a:buNone/>
            </a:pPr>
            <a:r>
              <a:rPr lang="fr-CA" dirty="0" smtClean="0"/>
              <a:t>Comment </a:t>
            </a:r>
            <a:r>
              <a:rPr lang="fr-CA" dirty="0"/>
              <a:t>j'utilise cette compétence </a:t>
            </a:r>
            <a:r>
              <a:rPr lang="fr-CA" dirty="0"/>
              <a:t>(présenter des </a:t>
            </a:r>
            <a:r>
              <a:rPr lang="fr-CA" dirty="0"/>
              <a:t>exemples</a:t>
            </a:r>
            <a:r>
              <a:rPr lang="fr-CA" dirty="0" smtClean="0"/>
              <a:t>).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459800" y="535125"/>
            <a:ext cx="82623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CA" dirty="0"/>
              <a:t>Comment le concurrent </a:t>
            </a:r>
            <a:r>
              <a:rPr lang="fr-CA" dirty="0" smtClean="0"/>
              <a:t>ou la concurrente peut </a:t>
            </a:r>
            <a:r>
              <a:rPr lang="fr-CA" dirty="0"/>
              <a:t>continuer </a:t>
            </a:r>
            <a:r>
              <a:rPr lang="fr-CA" dirty="0" smtClean="0"/>
              <a:t>de </a:t>
            </a:r>
            <a:r>
              <a:rPr lang="fr-CA" dirty="0"/>
              <a:t>développer ou </a:t>
            </a:r>
            <a:r>
              <a:rPr lang="fr-CA" dirty="0" smtClean="0"/>
              <a:t>d’améliorer </a:t>
            </a:r>
            <a:r>
              <a:rPr lang="fr-CA" dirty="0"/>
              <a:t>ces </a:t>
            </a:r>
            <a:r>
              <a:rPr lang="fr-CA" dirty="0" smtClean="0"/>
              <a:t>compétences.</a:t>
            </a:r>
            <a:endParaRPr dirty="0">
              <a:solidFill>
                <a:schemeClr val="accent5"/>
              </a:solidFill>
            </a:endParaRPr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236075" y="2289337"/>
            <a:ext cx="2580600" cy="23157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fr-CA" dirty="0"/>
              <a:t>Compétence 1 : Nom de la compétence</a:t>
            </a:r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SzPts val="1100"/>
              <a:buNone/>
            </a:pPr>
            <a:r>
              <a:rPr lang="fr-CA" dirty="0"/>
              <a:t>Comment je peux développer ou améliorer cette </a:t>
            </a:r>
            <a:r>
              <a:rPr lang="fr-CA" dirty="0" smtClean="0"/>
              <a:t>compétence.</a:t>
            </a:r>
            <a:endParaRPr dirty="0"/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>
            <a:off x="3188788" y="2289337"/>
            <a:ext cx="2580600" cy="23157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fr-CA" dirty="0"/>
              <a:t>Compétence </a:t>
            </a:r>
            <a:r>
              <a:rPr lang="fr-CA" dirty="0" smtClean="0"/>
              <a:t>2 </a:t>
            </a:r>
            <a:r>
              <a:rPr lang="fr-CA" dirty="0"/>
              <a:t>: Nom de la </a:t>
            </a:r>
            <a:r>
              <a:rPr lang="fr-CA" dirty="0" smtClean="0"/>
              <a:t>compétence</a:t>
            </a:r>
          </a:p>
          <a:p>
            <a:pPr marL="0" lvl="0" indent="0">
              <a:buNone/>
            </a:pPr>
            <a:endParaRPr lang="fr-CA" dirty="0"/>
          </a:p>
          <a:p>
            <a:pPr marL="0" lvl="0" indent="0">
              <a:buNone/>
            </a:pPr>
            <a:r>
              <a:rPr lang="fr-CA" dirty="0"/>
              <a:t>Comment je peux développer ou améliorer cette </a:t>
            </a:r>
            <a:r>
              <a:rPr lang="fr-CA" dirty="0" smtClean="0"/>
              <a:t>compétence.</a:t>
            </a:r>
            <a:endParaRPr dirty="0"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6141500" y="2289337"/>
            <a:ext cx="2580600" cy="23157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fr-CA" dirty="0"/>
              <a:t>Compétence </a:t>
            </a:r>
            <a:r>
              <a:rPr lang="fr-CA" dirty="0" smtClean="0"/>
              <a:t>3 </a:t>
            </a:r>
            <a:r>
              <a:rPr lang="fr-CA" dirty="0"/>
              <a:t>: Nom de la compétence</a:t>
            </a:r>
          </a:p>
          <a:p>
            <a:pPr marL="0" lvl="0" indent="0">
              <a:buNone/>
            </a:pPr>
            <a:endParaRPr lang="fr-CA" dirty="0" smtClean="0"/>
          </a:p>
          <a:p>
            <a:pPr marL="0" lvl="0" indent="0">
              <a:buNone/>
            </a:pPr>
            <a:r>
              <a:rPr lang="fr-CA" dirty="0" smtClean="0"/>
              <a:t>Comment </a:t>
            </a:r>
            <a:r>
              <a:rPr lang="fr-CA" dirty="0"/>
              <a:t>je peux développer ou améliorer cette </a:t>
            </a:r>
            <a:r>
              <a:rPr lang="fr-CA" dirty="0" smtClean="0"/>
              <a:t>compétence.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CA" sz="2400" b="0" dirty="0">
                <a:solidFill>
                  <a:schemeClr val="dk2"/>
                </a:solidFill>
              </a:rPr>
              <a:t>Quelles compétences seraient les plus pertinentes </a:t>
            </a:r>
            <a:r>
              <a:rPr lang="fr-CA" sz="2400" b="0" dirty="0" smtClean="0">
                <a:solidFill>
                  <a:schemeClr val="dk2"/>
                </a:solidFill>
              </a:rPr>
              <a:t>en fonction de vos </a:t>
            </a:r>
            <a:r>
              <a:rPr lang="fr-CA" sz="2400" b="0" dirty="0">
                <a:solidFill>
                  <a:schemeClr val="dk2"/>
                </a:solidFill>
              </a:rPr>
              <a:t>objectifs d'éducation et de </a:t>
            </a:r>
            <a:r>
              <a:rPr lang="fr-CA" sz="2400" b="0" dirty="0" smtClean="0">
                <a:solidFill>
                  <a:schemeClr val="dk2"/>
                </a:solidFill>
              </a:rPr>
              <a:t>carrière? </a:t>
            </a:r>
            <a:r>
              <a:rPr lang="fr-CA" sz="2400" b="0" dirty="0">
                <a:solidFill>
                  <a:schemeClr val="dk2"/>
                </a:solidFill>
              </a:rPr>
              <a:t>P</a:t>
            </a:r>
            <a:r>
              <a:rPr lang="fr-CA" sz="2400" b="0" dirty="0" smtClean="0">
                <a:solidFill>
                  <a:schemeClr val="dk2"/>
                </a:solidFill>
              </a:rPr>
              <a:t>ourquoi</a:t>
            </a:r>
            <a:r>
              <a:rPr lang="en" sz="2400" b="0" dirty="0" smtClean="0">
                <a:solidFill>
                  <a:schemeClr val="dk2"/>
                </a:solidFill>
              </a:rPr>
              <a:t>?</a:t>
            </a:r>
            <a:endParaRPr sz="2400" b="0" dirty="0">
              <a:solidFill>
                <a:schemeClr val="dk2"/>
              </a:solidFill>
            </a:endParaRPr>
          </a:p>
        </p:txBody>
      </p:sp>
      <p:sp>
        <p:nvSpPr>
          <p:cNvPr id="125" name="Google Shape;125;p20"/>
          <p:cNvSpPr/>
          <p:nvPr/>
        </p:nvSpPr>
        <p:spPr>
          <a:xfrm>
            <a:off x="4572000" y="0"/>
            <a:ext cx="4572000" cy="5163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0"/>
          <p:cNvSpPr txBox="1"/>
          <p:nvPr/>
        </p:nvSpPr>
        <p:spPr>
          <a:xfrm>
            <a:off x="5082300" y="1102175"/>
            <a:ext cx="3551400" cy="372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fr-CA" sz="2300" dirty="0" smtClean="0">
                <a:latin typeface="Lato"/>
                <a:ea typeface="Lato"/>
                <a:cs typeface="Lato"/>
                <a:sym typeface="Lato"/>
              </a:rPr>
              <a:t>Déterminez et </a:t>
            </a:r>
            <a:r>
              <a:rPr lang="fr-CA" sz="2300" dirty="0">
                <a:latin typeface="Lato"/>
                <a:ea typeface="Lato"/>
                <a:cs typeface="Lato"/>
                <a:sym typeface="Lato"/>
              </a:rPr>
              <a:t>décrivez les compétences. Expliquez pourquoi elles </a:t>
            </a:r>
            <a:r>
              <a:rPr lang="fr-CA" sz="2300" dirty="0" smtClean="0">
                <a:latin typeface="Lato"/>
                <a:ea typeface="Lato"/>
                <a:cs typeface="Lato"/>
                <a:sym typeface="Lato"/>
              </a:rPr>
              <a:t>seraient importantes</a:t>
            </a:r>
            <a:r>
              <a:rPr lang="fr-CA" sz="2300" dirty="0">
                <a:latin typeface="Lato"/>
                <a:ea typeface="Lato"/>
                <a:cs typeface="Lato"/>
                <a:sym typeface="Lato"/>
              </a:rPr>
              <a:t>. Comment allez-vous </a:t>
            </a:r>
            <a:r>
              <a:rPr lang="fr-CA" sz="2300" dirty="0" smtClean="0">
                <a:latin typeface="Lato"/>
                <a:ea typeface="Lato"/>
                <a:cs typeface="Lato"/>
                <a:sym typeface="Lato"/>
              </a:rPr>
              <a:t>centrer vos efforts sur </a:t>
            </a:r>
            <a:r>
              <a:rPr lang="fr-CA" sz="2300" dirty="0">
                <a:latin typeface="Lato"/>
                <a:ea typeface="Lato"/>
                <a:cs typeface="Lato"/>
                <a:sym typeface="Lato"/>
              </a:rPr>
              <a:t>le développement ou l'amélioration de ces compétences pour atteindre vos </a:t>
            </a:r>
            <a:r>
              <a:rPr lang="fr-CA" sz="2300" dirty="0" smtClean="0">
                <a:latin typeface="Lato"/>
                <a:ea typeface="Lato"/>
                <a:cs typeface="Lato"/>
                <a:sym typeface="Lato"/>
              </a:rPr>
              <a:t>objectifs</a:t>
            </a:r>
            <a:r>
              <a:rPr lang="en" sz="2300" dirty="0" smtClean="0">
                <a:latin typeface="Lato"/>
                <a:ea typeface="Lato"/>
                <a:cs typeface="Lato"/>
                <a:sym typeface="Lato"/>
              </a:rPr>
              <a:t>?</a:t>
            </a:r>
            <a:endParaRPr sz="2300" dirty="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Énoncé final</a:t>
            </a:r>
            <a:endParaRPr dirty="0"/>
          </a:p>
        </p:txBody>
      </p:sp>
      <p:pic>
        <p:nvPicPr>
          <p:cNvPr id="132" name="Google Shape;132;p21" descr="A close up of a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7195" y="1336216"/>
            <a:ext cx="4876800" cy="324916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1"/>
          <p:cNvSpPr txBox="1"/>
          <p:nvPr/>
        </p:nvSpPr>
        <p:spPr>
          <a:xfrm>
            <a:off x="417750" y="1336225"/>
            <a:ext cx="3919500" cy="357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300"/>
              <a:buFont typeface="Century Gothic"/>
              <a:buChar char="●"/>
            </a:pPr>
            <a:r>
              <a:rPr lang="fr-CA" sz="2000" dirty="0" smtClean="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Bref aperçu</a:t>
            </a:r>
            <a:endParaRPr sz="2000" dirty="0">
              <a:solidFill>
                <a:srgbClr val="35353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74650">
              <a:buClr>
                <a:srgbClr val="353535"/>
              </a:buClr>
              <a:buSzPts val="2300"/>
              <a:buFont typeface="Century Gothic"/>
              <a:buChar char="●"/>
            </a:pPr>
            <a:r>
              <a:rPr lang="en" sz="2000" dirty="0" smtClean="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 </a:t>
            </a:r>
            <a:r>
              <a:rPr lang="en" sz="2000" dirty="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aspect des Compétences pour réussir qui </a:t>
            </a:r>
            <a:r>
              <a:rPr lang="en" sz="2000" dirty="0" smtClean="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vous a personnellement </a:t>
            </a:r>
            <a:r>
              <a:rPr lang="en" sz="2000" dirty="0" smtClean="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intéressé</a:t>
            </a:r>
            <a:endParaRPr sz="2000" dirty="0">
              <a:solidFill>
                <a:srgbClr val="35353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74650">
              <a:buClr>
                <a:srgbClr val="353535"/>
              </a:buClr>
              <a:buSzPts val="2300"/>
              <a:buFont typeface="Century Gothic"/>
              <a:buChar char="●"/>
            </a:pPr>
            <a:r>
              <a:rPr lang="fr-CA" sz="2000" dirty="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Recommandation sur la manière dont </a:t>
            </a:r>
            <a:r>
              <a:rPr lang="fr-CA" sz="200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les </a:t>
            </a:r>
            <a:r>
              <a:rPr lang="fr-CA" sz="2000" smtClean="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chercheurs d'emploi </a:t>
            </a:r>
            <a:r>
              <a:rPr lang="fr-CA" sz="2000" dirty="0" smtClean="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pourraient tirer </a:t>
            </a:r>
            <a:r>
              <a:rPr lang="fr-CA" sz="2000" dirty="0" smtClean="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avantage d’une </a:t>
            </a:r>
            <a:r>
              <a:rPr lang="fr-CA" sz="2000" dirty="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sensibilisation </a:t>
            </a:r>
            <a:r>
              <a:rPr lang="fr-CA" sz="2000" dirty="0" smtClean="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aux</a:t>
            </a:r>
            <a:r>
              <a:rPr lang="en" sz="2000" dirty="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Compétences pour réussir</a:t>
            </a:r>
            <a:endParaRPr sz="2000" dirty="0">
              <a:solidFill>
                <a:srgbClr val="353535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2" descr="A close up of a blackboa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-1659" t="6004" r="2893" b="-4770"/>
          <a:stretch/>
        </p:blipFill>
        <p:spPr>
          <a:xfrm>
            <a:off x="68325" y="213075"/>
            <a:ext cx="8905299" cy="503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545</Words>
  <Application>Microsoft Office PowerPoint</Application>
  <PresentationFormat>Affichage à l'écran (16:9)</PresentationFormat>
  <Paragraphs>66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Raleway</vt:lpstr>
      <vt:lpstr>Lato</vt:lpstr>
      <vt:lpstr>Century Gothic</vt:lpstr>
      <vt:lpstr>Swiss</vt:lpstr>
      <vt:lpstr>L’importance des Compétences pour réussir sur le lieu de travail</vt:lpstr>
      <vt:lpstr>Présentation PowerPoint</vt:lpstr>
      <vt:lpstr>1ère COMPÉTENCE NÉCESSAIRE POUR RÉUSSIR DANS CE DOMAINE</vt:lpstr>
      <vt:lpstr>2e COMPÉTENCE NÉCESSAIRE POUR RÉUSSIR DANS CE DOMAINE</vt:lpstr>
      <vt:lpstr>3e COMPÉTENCE NÉCESSAIRE POUR RÉUSSIR DANS CE DOMAINE</vt:lpstr>
      <vt:lpstr>Comment le concurrent ou la concurrente utilise ces compétences dans sa vie personnelle.</vt:lpstr>
      <vt:lpstr>Comment le concurrent ou la concurrente peut continuer de développer ou d’améliorer ces compétences.</vt:lpstr>
      <vt:lpstr>Quelles compétences seraient les plus pertinentes en fonction de vos objectifs d'éducation et de carrière? Pourquoi?</vt:lpstr>
      <vt:lpstr>Énoncé final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Importance of Skills for Success in the Workplace</dc:title>
  <cp:lastModifiedBy>losinbeu@outlook.com</cp:lastModifiedBy>
  <cp:revision>9</cp:revision>
  <dcterms:modified xsi:type="dcterms:W3CDTF">2023-03-06T12:20:45Z</dcterms:modified>
</cp:coreProperties>
</file>