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sldIdLst>
    <p:sldId id="256" r:id="rId5"/>
    <p:sldId id="301" r:id="rId6"/>
    <p:sldId id="321" r:id="rId7"/>
    <p:sldId id="302" r:id="rId8"/>
    <p:sldId id="316" r:id="rId9"/>
    <p:sldId id="317" r:id="rId10"/>
    <p:sldId id="324" r:id="rId11"/>
    <p:sldId id="325" r:id="rId12"/>
    <p:sldId id="322" r:id="rId13"/>
    <p:sldId id="323" r:id="rId14"/>
    <p:sldId id="312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BE8C80-9B71-0EF0-B856-2A9DAF7D39BA}" name="Michele Rogerson" initials="MR" userId="S::micheler@skillscanada.com::17d40708-dce1-4b86-94fe-cce130823a5f" providerId="AD"/>
  <p188:author id="{11EFACD4-64A3-1FBF-2316-684725D43376}" name="Marisa Sosa" initials="MS" userId="S::marisas@skillscanada.com::41c6d62e-e2ae-49ec-9be9-88f24e42ae4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DB83"/>
    <a:srgbClr val="C2D46D"/>
    <a:srgbClr val="636463"/>
    <a:srgbClr val="505150"/>
    <a:srgbClr val="FDFCFB"/>
    <a:srgbClr val="00A0D6"/>
    <a:srgbClr val="5BA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3" autoAdjust="0"/>
    <p:restoredTop sz="80999" autoAdjust="0"/>
  </p:normalViewPr>
  <p:slideViewPr>
    <p:cSldViewPr snapToGrid="0">
      <p:cViewPr>
        <p:scale>
          <a:sx n="95" d="100"/>
          <a:sy n="95" d="100"/>
        </p:scale>
        <p:origin x="-704" y="-8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27" Type="http://schemas.microsoft.com/office/2018/10/relationships/authors" Target="author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F5884-99C9-BB4A-ADA3-BD07E5543727}" type="datetimeFigureOut">
              <a:rPr lang="en-US" smtClean="0"/>
              <a:t>24-03-12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342EC-6DED-2245-AA22-C87F0AA07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7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800" dirty="0" smtClean="0"/>
              <a:t>Select one of the Numeracy activities from the Activity Booklet.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434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 smtClean="0"/>
              <a:t>Careers in trades often require strong numeracy skills. When you are working, the strength of your numeracy skills with help or hinder your ability to do a good job.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46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 smtClean="0"/>
              <a:t>Ask students, “What words come to mind when you hear the word Numeracy?” Possible responses may include: </a:t>
            </a:r>
            <a:r>
              <a:rPr lang="en-US" sz="1200" b="0" i="0" dirty="0" smtClean="0">
                <a:solidFill>
                  <a:srgbClr val="4D5156"/>
                </a:solidFill>
                <a:effectLst/>
                <a:latin typeface="Google Sans"/>
              </a:rPr>
              <a:t>numbers, count, solve, measure, estimate, sort, patterns, add, subtract, math</a:t>
            </a:r>
            <a:endParaRPr lang="en-CA" sz="1200" dirty="0" smtClean="0"/>
          </a:p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82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Read the definition of Numeracy. Explain: In our daily life, as well as at work, we use numeracy for many different purposes.</a:t>
            </a:r>
          </a:p>
          <a:p>
            <a:endParaRPr lang="en-CA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01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4D5156"/>
                </a:solidFill>
                <a:latin typeface="Google Sans"/>
              </a:rPr>
              <a:t>Remind Students that n</a:t>
            </a:r>
            <a:r>
              <a:rPr lang="en-US" sz="1200" b="0" i="0" dirty="0" smtClean="0">
                <a:solidFill>
                  <a:srgbClr val="4D5156"/>
                </a:solidFill>
                <a:effectLst/>
                <a:latin typeface="Google Sans"/>
              </a:rPr>
              <a:t>umeracy refers to a person's ability to apply mathematical aspects and thinking in a range of contexts, including social and everyday life. Ask a few students to provide an example of how they used numeracy today (or recently).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21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Share these examples with students. Seek 2-3 responses to the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34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Share these examples with students. </a:t>
            </a:r>
            <a:r>
              <a:rPr lang="en-CA" smtClean="0"/>
              <a:t>Seek 2-3 responses to the questions.</a:t>
            </a:r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34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Share these examples with students. Seek 2-3 responses to the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34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 smtClean="0"/>
              <a:t>Estimation is critical to many decisions made at work.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 smtClean="0"/>
              <a:t>Find ‘Permit Plan’ in appendix. For this exercise, ask students to write their estimate on a piece of paper. Call on a few students to share their estimates. Discuss how they came up with the estimate. Answers: 1) 60sq. Ft or about 1/6 of the total space; 2) 78ft (21+22+6+10+3+6); 3) 227 sq. </a:t>
            </a:r>
            <a:r>
              <a:rPr lang="en-CA" dirty="0" err="1" smtClean="0"/>
              <a:t>ft</a:t>
            </a:r>
            <a:r>
              <a:rPr lang="en-CA" dirty="0" smtClean="0"/>
              <a:t>; 4) 60%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342EC-6DED-2245-AA22-C87F0AA0775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7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48" y="1"/>
            <a:ext cx="7543800" cy="2282311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691127"/>
            <a:ext cx="7205323" cy="147855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4800" b="1" i="0" spc="300">
                <a:solidFill>
                  <a:schemeClr val="bg1"/>
                </a:solidFill>
                <a:latin typeface="Komika Text Kaps"/>
                <a:cs typeface="Komika Text Kaps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3221" y="2850900"/>
            <a:ext cx="7462579" cy="113172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buNone/>
              <a:defRPr sz="4800" spc="0">
                <a:solidFill>
                  <a:schemeClr val="bg1">
                    <a:lumMod val="50000"/>
                  </a:schemeClr>
                </a:solidFill>
                <a:latin typeface="Komika Text"/>
                <a:cs typeface="Komika Text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38894" y="4763038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F612117-C0BC-EC43-AA68-675AB14AD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765048" y="0"/>
            <a:ext cx="7543800" cy="285750"/>
          </a:xfrm>
          <a:prstGeom prst="rect">
            <a:avLst/>
          </a:prstGeom>
          <a:solidFill>
            <a:srgbClr val="00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rgbClr val="3366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een with dots-t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174" b="27302"/>
          <a:stretch/>
        </p:blipFill>
        <p:spPr>
          <a:xfrm>
            <a:off x="0" y="-1"/>
            <a:ext cx="9144000" cy="3289301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90972" y="154616"/>
            <a:ext cx="7931537" cy="83930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 spc="200">
                <a:solidFill>
                  <a:schemeClr val="bg1"/>
                </a:solidFill>
                <a:latin typeface="Komika Text Kaps"/>
                <a:cs typeface="Komika Text Kaps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7608956" y="4763038"/>
            <a:ext cx="963537" cy="273844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Arial"/>
                <a:cs typeface="Arial"/>
              </a:defRPr>
            </a:lvl1pPr>
          </a:lstStyle>
          <a:p>
            <a:r>
              <a:rPr lang="en-US" dirty="0" smtClean="0"/>
              <a:t>2023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96348" y="950857"/>
            <a:ext cx="7939640" cy="3158435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800"/>
              </a:spcBef>
              <a:defRPr b="0" spc="0">
                <a:solidFill>
                  <a:schemeClr val="bg1"/>
                </a:solidFill>
              </a:defRPr>
            </a:lvl1pPr>
            <a:lvl2pPr marL="576263" indent="-344488">
              <a:buFont typeface="Lucida Grande"/>
              <a:buChar char="–"/>
              <a:defRPr sz="2600" b="0" spc="0">
                <a:solidFill>
                  <a:schemeClr val="bg1"/>
                </a:solidFill>
              </a:defRPr>
            </a:lvl2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09312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gre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een with dots-t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4"/>
          <a:stretch/>
        </p:blipFill>
        <p:spPr>
          <a:xfrm>
            <a:off x="0" y="-1"/>
            <a:ext cx="9144000" cy="452466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08956" y="4763038"/>
            <a:ext cx="963537" cy="273844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Arial"/>
                <a:cs typeface="Arial"/>
              </a:defRPr>
            </a:lvl1pPr>
          </a:lstStyle>
          <a:p>
            <a:r>
              <a:rPr lang="en-US" dirty="0" smtClean="0"/>
              <a:t>2023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96348" y="950857"/>
            <a:ext cx="7939640" cy="3158435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800"/>
              </a:spcBef>
              <a:defRPr sz="2800" b="0" spc="0">
                <a:solidFill>
                  <a:schemeClr val="bg1"/>
                </a:solidFill>
              </a:defRPr>
            </a:lvl1pPr>
            <a:lvl2pPr marL="576263" indent="-344488">
              <a:buFont typeface="Lucida Grande"/>
              <a:buChar char="–"/>
              <a:defRPr sz="2600" b="0" spc="0">
                <a:solidFill>
                  <a:schemeClr val="bg1"/>
                </a:solidFill>
              </a:defRPr>
            </a:lvl2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90972" y="154616"/>
            <a:ext cx="7931537" cy="83930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 spc="200">
                <a:solidFill>
                  <a:schemeClr val="bg1"/>
                </a:solidFill>
                <a:latin typeface="Komika Text Kaps"/>
                <a:cs typeface="Komika Text Kaps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832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with dots-t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4"/>
          <a:stretch/>
        </p:blipFill>
        <p:spPr>
          <a:xfrm>
            <a:off x="0" y="-1"/>
            <a:ext cx="9144000" cy="4524663"/>
          </a:xfrm>
          <a:prstGeom prst="rect">
            <a:avLst/>
          </a:prstGeom>
        </p:spPr>
      </p:pic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7608956" y="4763038"/>
            <a:ext cx="963537" cy="273844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Arial"/>
                <a:cs typeface="Arial"/>
              </a:defRPr>
            </a:lvl1pPr>
          </a:lstStyle>
          <a:p>
            <a:r>
              <a:rPr lang="en-US" dirty="0" smtClean="0"/>
              <a:t>2023</a:t>
            </a:r>
            <a:endParaRPr 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96348" y="501803"/>
            <a:ext cx="7939640" cy="3670213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800"/>
              </a:spcBef>
              <a:defRPr sz="3200" b="0" spc="0">
                <a:solidFill>
                  <a:schemeClr val="bg1"/>
                </a:solidFill>
              </a:defRPr>
            </a:lvl1pPr>
            <a:lvl2pPr marL="576263" indent="-344488">
              <a:buFont typeface="Lucida Grande"/>
              <a:buChar char="–"/>
              <a:defRPr sz="2600" b="0" spc="0">
                <a:solidFill>
                  <a:schemeClr val="bg1"/>
                </a:solidFill>
              </a:defRPr>
            </a:lvl2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2457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green with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>
          <a:xfrm>
            <a:off x="7608956" y="4763038"/>
            <a:ext cx="963537" cy="273844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Arial"/>
                <a:cs typeface="Arial"/>
              </a:defRPr>
            </a:lvl1pPr>
          </a:lstStyle>
          <a:p>
            <a:r>
              <a:rPr lang="en-US" dirty="0" smtClean="0"/>
              <a:t>2023</a:t>
            </a:r>
            <a:endParaRPr lang="en-US" dirty="0"/>
          </a:p>
        </p:txBody>
      </p:sp>
      <p:pic>
        <p:nvPicPr>
          <p:cNvPr id="8" name="Picture 7" descr="green with dots-t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4"/>
          <a:stretch/>
        </p:blipFill>
        <p:spPr>
          <a:xfrm>
            <a:off x="0" y="-1"/>
            <a:ext cx="9144000" cy="4524663"/>
          </a:xfrm>
          <a:prstGeom prst="rect">
            <a:avLst/>
          </a:prstGeom>
        </p:spPr>
      </p:pic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96348" y="950857"/>
            <a:ext cx="3366052" cy="3158435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800"/>
              </a:spcBef>
              <a:defRPr b="0" spc="0">
                <a:solidFill>
                  <a:schemeClr val="bg1"/>
                </a:solidFill>
              </a:defRPr>
            </a:lvl1pPr>
            <a:lvl2pPr marL="576263" indent="-344488">
              <a:buFont typeface="Lucida Grande"/>
              <a:buChar char="–"/>
              <a:defRPr sz="2600" b="0" spc="0">
                <a:solidFill>
                  <a:schemeClr val="bg1"/>
                </a:solidFill>
              </a:defRPr>
            </a:lvl2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01548" y="950857"/>
            <a:ext cx="4420152" cy="3158435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800"/>
              </a:spcBef>
              <a:defRPr b="0" spc="0">
                <a:solidFill>
                  <a:schemeClr val="bg1"/>
                </a:solidFill>
              </a:defRPr>
            </a:lvl1pPr>
            <a:lvl2pPr marL="576263" indent="-344488">
              <a:buFont typeface="Lucida Grande"/>
              <a:buChar char="–"/>
              <a:defRPr sz="2600" b="0" spc="0">
                <a:solidFill>
                  <a:schemeClr val="bg1"/>
                </a:solidFill>
              </a:defRPr>
            </a:lvl2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0972" y="154616"/>
            <a:ext cx="7931537" cy="83930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 spc="200">
                <a:solidFill>
                  <a:schemeClr val="bg1"/>
                </a:solidFill>
                <a:latin typeface="Komika Text Kaps"/>
                <a:cs typeface="Komika Text Kaps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971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- shor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with dots-t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4" b="68282"/>
          <a:stretch/>
        </p:blipFill>
        <p:spPr>
          <a:xfrm>
            <a:off x="0" y="-1"/>
            <a:ext cx="9144000" cy="1435101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90972" y="304800"/>
            <a:ext cx="8260928" cy="9017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 spc="200">
                <a:solidFill>
                  <a:schemeClr val="bg1"/>
                </a:solidFill>
                <a:latin typeface="Komika Text Kaps"/>
                <a:cs typeface="Komika Text Kaps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>
          <a:xfrm>
            <a:off x="7608956" y="4763038"/>
            <a:ext cx="963537" cy="273844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Arial"/>
                <a:cs typeface="Arial"/>
              </a:defRPr>
            </a:lvl1pPr>
          </a:lstStyle>
          <a:p>
            <a:r>
              <a:rPr lang="en-US" dirty="0" smtClean="0"/>
              <a:t>2023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96348" y="1587500"/>
            <a:ext cx="7939640" cy="2933700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0"/>
              </a:spcBef>
              <a:spcAft>
                <a:spcPts val="800"/>
              </a:spcAft>
              <a:defRPr b="0" spc="0">
                <a:solidFill>
                  <a:srgbClr val="636463"/>
                </a:solidFill>
              </a:defRPr>
            </a:lvl1pPr>
            <a:lvl2pPr marL="576263" indent="-344488">
              <a:buFont typeface="Lucida Grande"/>
              <a:buChar char="–"/>
              <a:defRPr sz="2600" b="0" spc="0">
                <a:solidFill>
                  <a:schemeClr val="bg1"/>
                </a:solidFill>
              </a:defRPr>
            </a:lvl2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3681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972" y="4127500"/>
            <a:ext cx="7931537" cy="52908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latin typeface="Komika Text"/>
                <a:cs typeface="Komika Text"/>
              </a:defRPr>
            </a:lvl1pPr>
          </a:lstStyle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48400" y="465658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2023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2"/>
          <a:stretch/>
        </p:blipFill>
        <p:spPr>
          <a:xfrm>
            <a:off x="0" y="-1"/>
            <a:ext cx="9177866" cy="31157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90973" y="609600"/>
            <a:ext cx="7931536" cy="351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063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71506" y="4715540"/>
            <a:ext cx="8000989" cy="20574"/>
          </a:xfrm>
          <a:prstGeom prst="rect">
            <a:avLst/>
          </a:prstGeom>
          <a:solidFill>
            <a:srgbClr val="5BA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- </a:t>
            </a:r>
          </a:p>
        </p:txBody>
      </p:sp>
      <p:sp>
        <p:nvSpPr>
          <p:cNvPr id="10" name="Text Placeholder 11"/>
          <p:cNvSpPr txBox="1">
            <a:spLocks/>
          </p:cNvSpPr>
          <p:nvPr userDrawn="1"/>
        </p:nvSpPr>
        <p:spPr>
          <a:xfrm>
            <a:off x="487209" y="4763038"/>
            <a:ext cx="3545529" cy="317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200" b="0" i="0" kern="1200">
                <a:solidFill>
                  <a:schemeClr val="tx2"/>
                </a:solidFill>
                <a:latin typeface="Calibri"/>
                <a:ea typeface="+mn-ea"/>
                <a:cs typeface="Calibri"/>
              </a:defRPr>
            </a:lvl1pPr>
            <a:lvl2pPr marL="445770" indent="-20574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00" b="1" i="0" kern="1200">
                <a:solidFill>
                  <a:schemeClr val="tx2"/>
                </a:solidFill>
                <a:latin typeface="Komika Text"/>
                <a:ea typeface="+mn-ea"/>
                <a:cs typeface="Komika Text"/>
              </a:defRPr>
            </a:lvl2pPr>
            <a:lvl3pPr marL="651510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500" b="1" i="0" kern="1200">
                <a:solidFill>
                  <a:schemeClr val="tx2"/>
                </a:solidFill>
                <a:latin typeface="Komika Text"/>
                <a:ea typeface="+mn-ea"/>
                <a:cs typeface="Komika Text"/>
              </a:defRPr>
            </a:lvl3pPr>
            <a:lvl4pPr marL="857250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b="1" i="0" kern="1200">
                <a:solidFill>
                  <a:schemeClr val="tx2"/>
                </a:solidFill>
                <a:latin typeface="Komika Text"/>
                <a:ea typeface="+mn-ea"/>
                <a:cs typeface="Komika Text"/>
              </a:defRPr>
            </a:lvl4pPr>
            <a:lvl5pPr marL="1028700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b="1" i="0" kern="1200" baseline="0">
                <a:solidFill>
                  <a:schemeClr val="tx2"/>
                </a:solidFill>
                <a:latin typeface="Komika Text"/>
                <a:ea typeface="+mn-ea"/>
                <a:cs typeface="Komika Text"/>
              </a:defRPr>
            </a:lvl5pPr>
            <a:lvl6pPr marL="1234440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426464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645920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851660" indent="-17145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Skills/</a:t>
            </a:r>
            <a:r>
              <a:rPr lang="en-US" sz="1050" b="0" i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Compétences</a:t>
            </a:r>
            <a:r>
              <a:rPr lang="en-US" sz="105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Canada — Skills for Success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87" r:id="rId3"/>
    <p:sldLayoutId id="2147483691" r:id="rId4"/>
    <p:sldLayoutId id="2147483689" r:id="rId5"/>
    <p:sldLayoutId id="2147483690" r:id="rId6"/>
    <p:sldLayoutId id="2147483692" r:id="rId7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685800" rtl="0" eaLnBrk="1" latinLnBrk="0" hangingPunct="1">
        <a:spcBef>
          <a:spcPct val="0"/>
        </a:spcBef>
        <a:buNone/>
        <a:defRPr sz="4000" b="1" i="0" kern="1200" spc="250">
          <a:solidFill>
            <a:schemeClr val="tx1">
              <a:lumMod val="85000"/>
              <a:lumOff val="15000"/>
            </a:schemeClr>
          </a:solidFill>
          <a:latin typeface="Komika Text Kaps"/>
          <a:ea typeface="+mj-ea"/>
          <a:cs typeface="Komika Text Kap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05740" indent="-20574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800" b="1" i="0" kern="1200" spc="100">
          <a:solidFill>
            <a:schemeClr val="tx2"/>
          </a:solidFill>
          <a:latin typeface="Calibri"/>
          <a:ea typeface="+mn-ea"/>
          <a:cs typeface="Calibri"/>
        </a:defRPr>
      </a:lvl1pPr>
      <a:lvl2pPr marL="445770" indent="-20574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800" b="1" i="0" kern="1200" spc="100">
          <a:solidFill>
            <a:schemeClr val="tx2"/>
          </a:solidFill>
          <a:latin typeface="Calibri"/>
          <a:ea typeface="+mn-ea"/>
          <a:cs typeface="Calibri"/>
        </a:defRPr>
      </a:lvl2pPr>
      <a:lvl3pPr marL="651510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800" b="1" i="0" kern="1200">
          <a:solidFill>
            <a:schemeClr val="tx2"/>
          </a:solidFill>
          <a:latin typeface="Calibri"/>
          <a:ea typeface="+mn-ea"/>
          <a:cs typeface="Calibri"/>
        </a:defRPr>
      </a:lvl3pPr>
      <a:lvl4pPr marL="857250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b="1" i="0" kern="1200">
          <a:solidFill>
            <a:schemeClr val="tx2"/>
          </a:solidFill>
          <a:latin typeface="Komika Text"/>
          <a:ea typeface="+mn-ea"/>
          <a:cs typeface="Komika Text"/>
        </a:defRPr>
      </a:lvl4pPr>
      <a:lvl5pPr marL="1028700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b="1" i="0" kern="1200" baseline="0">
          <a:solidFill>
            <a:schemeClr val="tx2"/>
          </a:solidFill>
          <a:latin typeface="Komika Text"/>
          <a:ea typeface="+mn-ea"/>
          <a:cs typeface="Komika Text"/>
        </a:defRPr>
      </a:lvl5pPr>
      <a:lvl6pPr marL="1234440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426464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920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1851660" indent="-17145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4.svg"/><Relationship Id="rId5" Type="http://schemas.openxmlformats.org/officeDocument/2006/relationships/image" Target="../media/image8.png"/><Relationship Id="rId6" Type="http://schemas.openxmlformats.org/officeDocument/2006/relationships/image" Target="../media/image6.sv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550" y="273538"/>
            <a:ext cx="7205323" cy="1438031"/>
          </a:xfrm>
        </p:spPr>
        <p:txBody>
          <a:bodyPr anchor="b"/>
          <a:lstStyle/>
          <a:p>
            <a:r>
              <a:rPr lang="en-US" spc="200" dirty="0"/>
              <a:t>Skills for Success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550" y="2510766"/>
            <a:ext cx="7378700" cy="1131721"/>
          </a:xfrm>
        </p:spPr>
        <p:txBody>
          <a:bodyPr/>
          <a:lstStyle/>
          <a:p>
            <a:r>
              <a:rPr lang="en-US" dirty="0" smtClean="0"/>
              <a:t>Numeracy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FD970B4-1C95-9B14-6CCD-F1258FD62C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8339" y="3835692"/>
            <a:ext cx="1756856" cy="7968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59C70E6-298E-C7F5-48DD-D2B620E200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10308" y="4363571"/>
            <a:ext cx="2055353" cy="2690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1230745-2B66-A87E-D381-7266C67406AF}"/>
              </a:ext>
            </a:extLst>
          </p:cNvPr>
          <p:cNvSpPr/>
          <p:nvPr/>
        </p:nvSpPr>
        <p:spPr>
          <a:xfrm>
            <a:off x="492369" y="4759569"/>
            <a:ext cx="8159262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577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01685" y="297945"/>
            <a:ext cx="2665204" cy="3811344"/>
          </a:xfrm>
        </p:spPr>
        <p:txBody>
          <a:bodyPr/>
          <a:lstStyle/>
          <a:p>
            <a:pPr marL="0" indent="0">
              <a:buNone/>
            </a:pPr>
            <a:r>
              <a:rPr lang="en-US" sz="2800" smtClean="0"/>
              <a:t>Many trades on a construction project use numeracy. </a:t>
            </a:r>
          </a:p>
          <a:p>
            <a:pPr marL="0" indent="0">
              <a:buNone/>
            </a:pPr>
            <a:r>
              <a:rPr lang="en-US" sz="2800" smtClean="0"/>
              <a:t>They may start with estimates, then calculate actual figures. 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3480443" y="297945"/>
            <a:ext cx="5408796" cy="3937542"/>
          </a:xfrm>
          <a:prstGeom prst="rect">
            <a:avLst/>
          </a:prstGeom>
        </p:spPr>
        <p:txBody>
          <a:bodyPr/>
          <a:lstStyle/>
          <a:p>
            <a:pPr marL="1588" indent="-1588">
              <a:buClr>
                <a:schemeClr val="bg1"/>
              </a:buClr>
              <a:buNone/>
            </a:pPr>
            <a:r>
              <a:rPr lang="en-CA" sz="2400" b="0" spc="0" dirty="0">
                <a:solidFill>
                  <a:srgbClr val="FDFCFB"/>
                </a:solidFill>
              </a:rPr>
              <a:t>Use the Permit Plan to estimate the following:</a:t>
            </a:r>
          </a:p>
          <a:p>
            <a:pPr marL="409575" indent="-409575">
              <a:buClr>
                <a:schemeClr val="bg1"/>
              </a:buClr>
              <a:buFont typeface="+mj-lt"/>
              <a:buAutoNum type="arabicPeriod"/>
            </a:pPr>
            <a:r>
              <a:rPr lang="en-CA" sz="2400" b="0" spc="0" dirty="0">
                <a:solidFill>
                  <a:srgbClr val="FDFCFB"/>
                </a:solidFill>
              </a:rPr>
              <a:t>Approximately how big is the bathroom?</a:t>
            </a:r>
          </a:p>
          <a:p>
            <a:pPr marL="409575" indent="-409575">
              <a:buClr>
                <a:schemeClr val="bg1"/>
              </a:buClr>
              <a:buFont typeface="+mj-lt"/>
              <a:buAutoNum type="arabicPeriod"/>
            </a:pPr>
            <a:r>
              <a:rPr lang="en-CA" sz="2400" b="0" spc="0" dirty="0">
                <a:solidFill>
                  <a:srgbClr val="FDFCFB"/>
                </a:solidFill>
              </a:rPr>
              <a:t>Approximately how many feet of wall need drywall?</a:t>
            </a:r>
          </a:p>
          <a:p>
            <a:pPr marL="409575" indent="-409575">
              <a:buClr>
                <a:schemeClr val="bg1"/>
              </a:buClr>
              <a:buFont typeface="+mj-lt"/>
              <a:buAutoNum type="arabicPeriod"/>
            </a:pPr>
            <a:r>
              <a:rPr lang="en-CA" sz="2400" b="0" spc="0" dirty="0">
                <a:solidFill>
                  <a:srgbClr val="FDFCFB"/>
                </a:solidFill>
              </a:rPr>
              <a:t>Approximately how many square feet is the lounge area?</a:t>
            </a:r>
          </a:p>
          <a:p>
            <a:pPr marL="409575" indent="-409575">
              <a:buClr>
                <a:schemeClr val="bg1"/>
              </a:buClr>
              <a:buFont typeface="+mj-lt"/>
              <a:buAutoNum type="arabicPeriod"/>
            </a:pPr>
            <a:r>
              <a:rPr lang="en-CA" sz="2400" b="0" spc="0" dirty="0">
                <a:solidFill>
                  <a:srgbClr val="FDFCFB"/>
                </a:solidFill>
              </a:rPr>
              <a:t>Approximately what percentage of the perimeter </a:t>
            </a:r>
            <a:r>
              <a:rPr lang="en-CA" sz="2400" b="0" spc="0" dirty="0" smtClean="0">
                <a:solidFill>
                  <a:srgbClr val="FDFCFB"/>
                </a:solidFill>
              </a:rPr>
              <a:t>is the new </a:t>
            </a:r>
            <a:r>
              <a:rPr lang="en-CA" sz="2400" b="0" spc="0" dirty="0">
                <a:solidFill>
                  <a:srgbClr val="FDFCFB"/>
                </a:solidFill>
              </a:rPr>
              <a:t>wall?</a:t>
            </a:r>
          </a:p>
          <a:p>
            <a:pPr marL="409575" indent="-409575">
              <a:buClr>
                <a:schemeClr val="bg1"/>
              </a:buClr>
            </a:pPr>
            <a:endParaRPr lang="en-US" sz="2400" spc="0" dirty="0">
              <a:solidFill>
                <a:srgbClr val="FDFC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668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90972" y="154616"/>
            <a:ext cx="3170647" cy="2887576"/>
          </a:xfrm>
        </p:spPr>
        <p:txBody>
          <a:bodyPr>
            <a:normAutofit/>
          </a:bodyPr>
          <a:lstStyle/>
          <a:p>
            <a:r>
              <a:rPr lang="en-US" sz="3600" dirty="0"/>
              <a:t>Cool Jobs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that use </a:t>
            </a:r>
            <a:br>
              <a:rPr lang="en-US" sz="3600" dirty="0" smtClean="0"/>
            </a:br>
            <a:r>
              <a:rPr lang="en-US" sz="3600" dirty="0" smtClean="0"/>
              <a:t>Numeracy</a:t>
            </a:r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61F21B5-130F-A2FF-4600-AFD692CD75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8" t="1219" r="685"/>
          <a:stretch/>
        </p:blipFill>
        <p:spPr>
          <a:xfrm>
            <a:off x="4465054" y="227262"/>
            <a:ext cx="4398210" cy="466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74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with an activity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96348" y="1176105"/>
            <a:ext cx="7939640" cy="2933187"/>
          </a:xfrm>
        </p:spPr>
        <p:txBody>
          <a:bodyPr/>
          <a:lstStyle/>
          <a:p>
            <a:pPr>
              <a:tabLst>
                <a:tab pos="2054225" algn="l"/>
              </a:tabLst>
            </a:pPr>
            <a:r>
              <a:rPr lang="en-US" dirty="0"/>
              <a:t>Activity 1  	</a:t>
            </a:r>
            <a:r>
              <a:rPr lang="en-US" dirty="0" smtClean="0"/>
              <a:t>101 and Out</a:t>
            </a:r>
            <a:endParaRPr lang="en-US" dirty="0"/>
          </a:p>
          <a:p>
            <a:pPr>
              <a:tabLst>
                <a:tab pos="2054225" algn="l"/>
              </a:tabLst>
            </a:pPr>
            <a:r>
              <a:rPr lang="en-US" dirty="0"/>
              <a:t>Activity 2  	</a:t>
            </a:r>
            <a:r>
              <a:rPr lang="en-US" dirty="0" smtClean="0"/>
              <a:t>Measure Up</a:t>
            </a:r>
            <a:endParaRPr lang="en-US" dirty="0"/>
          </a:p>
        </p:txBody>
      </p:sp>
      <p:sp>
        <p:nvSpPr>
          <p:cNvPr id="5" name="Alternate Process 4"/>
          <p:cNvSpPr/>
          <p:nvPr/>
        </p:nvSpPr>
        <p:spPr>
          <a:xfrm>
            <a:off x="5665446" y="2120899"/>
            <a:ext cx="2929030" cy="2281765"/>
          </a:xfrm>
          <a:prstGeom prst="flowChartAlternateProcess">
            <a:avLst/>
          </a:prstGeom>
          <a:blipFill rotWithShape="1">
            <a:blip r:embed="rId3"/>
            <a:stretch>
              <a:fillRect/>
            </a:stretch>
          </a:blipFill>
          <a:ln w="101600">
            <a:solidFill>
              <a:srgbClr val="47B3C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167839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Numeracy</a:t>
            </a:r>
            <a:endParaRPr lang="en-US" dirty="0"/>
          </a:p>
        </p:txBody>
      </p:sp>
      <p:pic>
        <p:nvPicPr>
          <p:cNvPr id="6" name="Graphic 3" descr="Thought bubble with solid fill">
            <a:extLst>
              <a:ext uri="{FF2B5EF4-FFF2-40B4-BE49-F238E27FC236}">
                <a16:creationId xmlns:a16="http://schemas.microsoft.com/office/drawing/2014/main" xmlns="" id="{64B4D618-323F-A93F-3C89-0D7A9FA8C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200884" y="669232"/>
            <a:ext cx="2247900" cy="2247900"/>
          </a:xfrm>
          <a:prstGeom prst="rect">
            <a:avLst/>
          </a:prstGeom>
        </p:spPr>
      </p:pic>
      <p:pic>
        <p:nvPicPr>
          <p:cNvPr id="7" name="Graphic 5" descr="Users with solid fill">
            <a:extLst>
              <a:ext uri="{FF2B5EF4-FFF2-40B4-BE49-F238E27FC236}">
                <a16:creationId xmlns:a16="http://schemas.microsoft.com/office/drawing/2014/main" xmlns="" id="{7DEB33FA-F07B-92B8-CC0C-EC47897360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98309" y="1922102"/>
            <a:ext cx="3025526" cy="30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6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96347" y="423333"/>
            <a:ext cx="7628415" cy="3748683"/>
          </a:xfrm>
        </p:spPr>
        <p:txBody>
          <a:bodyPr/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/>
              <a:t>Numeracy</a:t>
            </a:r>
            <a:r>
              <a:rPr lang="en-US" dirty="0"/>
              <a:t> means understanding how math is used in the real world and being able to apply it to make the best possible decisions. </a:t>
            </a:r>
            <a:endParaRPr lang="en-US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 smtClean="0"/>
              <a:t>It's </a:t>
            </a:r>
            <a:r>
              <a:rPr lang="en-US" dirty="0"/>
              <a:t>as much about thinking and reasoning as about 'doing sums'. It means being able to: Interpret data, charts and diagrams. Process information.</a:t>
            </a:r>
          </a:p>
        </p:txBody>
      </p:sp>
    </p:spTree>
    <p:extLst>
      <p:ext uri="{BB962C8B-B14F-4D97-AF65-F5344CB8AC3E}">
        <p14:creationId xmlns:p14="http://schemas.microsoft.com/office/powerpoint/2010/main" val="3960959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96348" y="950857"/>
            <a:ext cx="3782128" cy="3158435"/>
          </a:xfrm>
        </p:spPr>
        <p:txBody>
          <a:bodyPr/>
          <a:lstStyle/>
          <a:p>
            <a:r>
              <a:rPr lang="en-CA" sz="2500" dirty="0" smtClean="0"/>
              <a:t>Working out how many minutes until the bus comes.</a:t>
            </a:r>
          </a:p>
          <a:p>
            <a:r>
              <a:rPr lang="en-CA" sz="2500" dirty="0" smtClean="0"/>
              <a:t>Doubling a recipe to serve extra guests.</a:t>
            </a:r>
          </a:p>
          <a:p>
            <a:r>
              <a:rPr lang="en-CA" sz="2500" dirty="0" smtClean="0"/>
              <a:t>Checking to see that you received the right change.</a:t>
            </a:r>
            <a:endParaRPr lang="en-CA" sz="2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512778" y="950857"/>
            <a:ext cx="4002270" cy="3158435"/>
          </a:xfrm>
        </p:spPr>
        <p:txBody>
          <a:bodyPr/>
          <a:lstStyle/>
          <a:p>
            <a:r>
              <a:rPr lang="en-US" sz="2500" dirty="0" smtClean="0"/>
              <a:t>Scheduling appointment times.</a:t>
            </a:r>
          </a:p>
          <a:p>
            <a:r>
              <a:rPr lang="en-US" sz="2500" dirty="0" smtClean="0"/>
              <a:t>Setting and keeping to a budget.</a:t>
            </a:r>
          </a:p>
          <a:p>
            <a:r>
              <a:rPr lang="en-US" sz="2500" dirty="0" smtClean="0"/>
              <a:t>Managing calorie intake and nutrition.</a:t>
            </a:r>
          </a:p>
          <a:p>
            <a:r>
              <a:rPr lang="en-US" sz="2500" dirty="0" smtClean="0"/>
              <a:t>Measuring medicine doses.</a:t>
            </a:r>
            <a:endParaRPr lang="en-US" sz="25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Numeracy in </a:t>
            </a:r>
            <a:r>
              <a:rPr lang="en-US" dirty="0" smtClean="0"/>
              <a:t>everyday </a:t>
            </a:r>
            <a:r>
              <a:rPr lang="en-US" dirty="0"/>
              <a:t>l</a:t>
            </a:r>
            <a:r>
              <a:rPr lang="en-US" dirty="0" smtClean="0"/>
              <a:t>ife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389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96347" y="950857"/>
            <a:ext cx="5392522" cy="2718591"/>
          </a:xfrm>
        </p:spPr>
        <p:txBody>
          <a:bodyPr/>
          <a:lstStyle/>
          <a:p>
            <a:pPr marL="0" indent="0">
              <a:buNone/>
            </a:pPr>
            <a:r>
              <a:rPr lang="en-US" sz="2700" b="1" dirty="0"/>
              <a:t>Heavy Equipment Mechanics 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/>
              <a:t>analyze pressure, power, torque, compression and electrical energy readings to assess equipment, </a:t>
            </a:r>
            <a:r>
              <a:rPr lang="en-US" sz="2700" dirty="0" smtClean="0"/>
              <a:t>perform </a:t>
            </a:r>
            <a:r>
              <a:rPr lang="en-US" sz="2700" dirty="0"/>
              <a:t>maintenance and troubleshoot faults. </a:t>
            </a:r>
            <a:endParaRPr lang="en-US" sz="2700" dirty="0" smtClean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96347" y="3454515"/>
            <a:ext cx="7421538" cy="109309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else might a Heavy Equipment Mechanic use numeracy skills at work?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Numeracy in </a:t>
            </a:r>
            <a:r>
              <a:rPr lang="en-US" dirty="0" smtClean="0"/>
              <a:t>trades</a:t>
            </a:r>
            <a:endParaRPr lang="en-US" dirty="0"/>
          </a:p>
        </p:txBody>
      </p:sp>
      <p:sp>
        <p:nvSpPr>
          <p:cNvPr id="7" name="Alternate Process 6"/>
          <p:cNvSpPr/>
          <p:nvPr/>
        </p:nvSpPr>
        <p:spPr>
          <a:xfrm>
            <a:off x="5798621" y="838857"/>
            <a:ext cx="2888969" cy="2375831"/>
          </a:xfrm>
          <a:prstGeom prst="flowChartAlternateProcess">
            <a:avLst/>
          </a:prstGeom>
          <a:blipFill rotWithShape="1">
            <a:blip r:embed="rId3"/>
            <a:srcRect/>
            <a:stretch>
              <a:fillRect l="-9404" r="-6344" b="-3216"/>
            </a:stretch>
          </a:blipFill>
          <a:ln w="101600">
            <a:solidFill>
              <a:srgbClr val="00A0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411325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26937" y="964968"/>
            <a:ext cx="5094111" cy="3158435"/>
          </a:xfrm>
        </p:spPr>
        <p:txBody>
          <a:bodyPr/>
          <a:lstStyle/>
          <a:p>
            <a:pPr marL="0" indent="0">
              <a:buNone/>
            </a:pPr>
            <a:r>
              <a:rPr lang="en-US" sz="2700" b="1" dirty="0"/>
              <a:t>Hairstylists</a:t>
            </a:r>
            <a:r>
              <a:rPr lang="en-US" sz="2700" dirty="0"/>
              <a:t> reconcile payments and commissions received from the salon owners and record these financial records monthly. </a:t>
            </a:r>
            <a:endParaRPr lang="en-US" sz="2700" dirty="0" smtClean="0"/>
          </a:p>
          <a:p>
            <a:pPr marL="0" indent="0">
              <a:buNone/>
            </a:pPr>
            <a:r>
              <a:rPr lang="en-US" sz="2700" dirty="0" smtClean="0"/>
              <a:t>How </a:t>
            </a:r>
            <a:r>
              <a:rPr lang="en-US" sz="2700" dirty="0"/>
              <a:t>else might a Hairstylist use numeracy skills in the workplace?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Numeracy in </a:t>
            </a:r>
            <a:r>
              <a:rPr lang="en-US" dirty="0" smtClean="0"/>
              <a:t>trades</a:t>
            </a:r>
            <a:endParaRPr lang="en-US" dirty="0"/>
          </a:p>
        </p:txBody>
      </p:sp>
      <p:sp>
        <p:nvSpPr>
          <p:cNvPr id="8" name="Alternate Process 7"/>
          <p:cNvSpPr/>
          <p:nvPr/>
        </p:nvSpPr>
        <p:spPr>
          <a:xfrm>
            <a:off x="6020590" y="1042715"/>
            <a:ext cx="2667000" cy="2501901"/>
          </a:xfrm>
          <a:prstGeom prst="flowChartAlternateProcess">
            <a:avLst/>
          </a:prstGeom>
          <a:blipFill rotWithShape="1">
            <a:blip r:embed="rId3"/>
            <a:stretch>
              <a:fillRect/>
            </a:stretch>
          </a:blipFill>
          <a:ln w="101600">
            <a:solidFill>
              <a:srgbClr val="00A0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3430733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26937" y="964968"/>
            <a:ext cx="7821905" cy="3158435"/>
          </a:xfrm>
        </p:spPr>
        <p:txBody>
          <a:bodyPr/>
          <a:lstStyle/>
          <a:p>
            <a:pPr marL="0" indent="0">
              <a:buNone/>
            </a:pPr>
            <a:r>
              <a:rPr lang="en-US" sz="2700" b="1" dirty="0"/>
              <a:t>Electronic Assemblers</a:t>
            </a:r>
            <a:r>
              <a:rPr lang="en-US" sz="2700" dirty="0"/>
              <a:t>, </a:t>
            </a:r>
            <a:r>
              <a:rPr lang="en-US" sz="2700" b="1" dirty="0"/>
              <a:t>Fabricators</a:t>
            </a:r>
            <a:r>
              <a:rPr lang="en-US" sz="2700" dirty="0"/>
              <a:t>, </a:t>
            </a:r>
            <a:br>
              <a:rPr lang="en-US" sz="2700" dirty="0"/>
            </a:br>
            <a:r>
              <a:rPr lang="en-US" sz="2700" b="1" dirty="0"/>
              <a:t>Inspectors</a:t>
            </a:r>
            <a:r>
              <a:rPr lang="en-US" sz="2700" dirty="0"/>
              <a:t> and </a:t>
            </a:r>
            <a:r>
              <a:rPr lang="en-US" sz="2700" b="1" dirty="0"/>
              <a:t>Testers</a:t>
            </a:r>
            <a:r>
              <a:rPr lang="en-US" sz="2700" dirty="0"/>
              <a:t> estimate the </a:t>
            </a:r>
            <a:br>
              <a:rPr lang="en-US" sz="2700" dirty="0"/>
            </a:br>
            <a:r>
              <a:rPr lang="en-US" sz="2700" dirty="0"/>
              <a:t>time required to complete a job in </a:t>
            </a:r>
            <a:br>
              <a:rPr lang="en-US" sz="2700" dirty="0"/>
            </a:br>
            <a:r>
              <a:rPr lang="en-US" sz="2700" dirty="0"/>
              <a:t>order to prepare bids. </a:t>
            </a:r>
            <a:endParaRPr lang="en-US" sz="2700" dirty="0" smtClean="0"/>
          </a:p>
          <a:p>
            <a:pPr marL="0" indent="0">
              <a:buNone/>
            </a:pPr>
            <a:r>
              <a:rPr lang="en-US" sz="2700" dirty="0" smtClean="0"/>
              <a:t>The </a:t>
            </a:r>
            <a:r>
              <a:rPr lang="en-US" sz="2700" dirty="0"/>
              <a:t>estimate is </a:t>
            </a:r>
            <a:r>
              <a:rPr lang="en-US" sz="2700" dirty="0" smtClean="0"/>
              <a:t>based </a:t>
            </a:r>
            <a:r>
              <a:rPr lang="en-US" sz="2700" dirty="0" smtClean="0"/>
              <a:t>on </a:t>
            </a:r>
            <a:r>
              <a:rPr lang="en-US" sz="2700" dirty="0"/>
              <a:t>past experience, quality of products being manufactured, and labour involved. </a:t>
            </a:r>
            <a:r>
              <a:rPr lang="en-US" sz="2700" dirty="0" smtClean="0"/>
              <a:t>How </a:t>
            </a:r>
            <a:r>
              <a:rPr lang="en-US" sz="2700" dirty="0"/>
              <a:t>else might one of these tradespeople utilize numeracy skills in the workplace?</a:t>
            </a:r>
          </a:p>
          <a:p>
            <a:endParaRPr lang="en-US" sz="2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Numeracy in </a:t>
            </a:r>
            <a:r>
              <a:rPr lang="en-US" dirty="0" smtClean="0"/>
              <a:t>trades</a:t>
            </a:r>
            <a:endParaRPr lang="en-US" dirty="0"/>
          </a:p>
        </p:txBody>
      </p:sp>
      <p:sp>
        <p:nvSpPr>
          <p:cNvPr id="8" name="Alternate Process 7"/>
          <p:cNvSpPr/>
          <p:nvPr/>
        </p:nvSpPr>
        <p:spPr>
          <a:xfrm>
            <a:off x="6255390" y="417290"/>
            <a:ext cx="2393310" cy="2013328"/>
          </a:xfrm>
          <a:prstGeom prst="flowChartAlternateProcess">
            <a:avLst/>
          </a:prstGeom>
          <a:blipFill rotWithShape="1">
            <a:blip r:embed="rId3"/>
            <a:srcRect/>
            <a:stretch>
              <a:fillRect l="-5028" t="-3" r="-18530" b="-874"/>
            </a:stretch>
          </a:blipFill>
          <a:ln w="101600">
            <a:solidFill>
              <a:srgbClr val="00A0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1799288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About 60% of the math that adults do on a daily basis is estimation.</a:t>
            </a:r>
            <a:endParaRPr lang="en-US" dirty="0" smtClean="0"/>
          </a:p>
          <a:p>
            <a:r>
              <a:rPr lang="en-US" dirty="0" smtClean="0"/>
              <a:t>The ability to estimate is necessary in daily life and at work. We estimate all sorts of things. </a:t>
            </a:r>
          </a:p>
          <a:p>
            <a:r>
              <a:rPr lang="en-US" dirty="0" smtClean="0"/>
              <a:t>Can you think of some examples?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Estimate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901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ILLS-2023">
  <a:themeElements>
    <a:clrScheme name="Custom 10">
      <a:dk1>
        <a:srgbClr val="47B3C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0D6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9450e6-b98c-46fe-969f-08a1e686a47c" xsi:nil="true"/>
    <lcf76f155ced4ddcb4097134ff3c332f xmlns="c31867ed-14af-43af-a40e-dbb258c2446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A49B40CBCDAF48B72A00462F978272" ma:contentTypeVersion="17" ma:contentTypeDescription="Create a new document." ma:contentTypeScope="" ma:versionID="d8ce85f6f2ba012ed4d00bd9314ea16d">
  <xsd:schema xmlns:xsd="http://www.w3.org/2001/XMLSchema" xmlns:xs="http://www.w3.org/2001/XMLSchema" xmlns:p="http://schemas.microsoft.com/office/2006/metadata/properties" xmlns:ns2="b99450e6-b98c-46fe-969f-08a1e686a47c" xmlns:ns3="c31867ed-14af-43af-a40e-dbb258c24461" targetNamespace="http://schemas.microsoft.com/office/2006/metadata/properties" ma:root="true" ma:fieldsID="1448e659582f881a95c69b922e9ae848" ns2:_="" ns3:_="">
    <xsd:import namespace="b99450e6-b98c-46fe-969f-08a1e686a47c"/>
    <xsd:import namespace="c31867ed-14af-43af-a40e-dbb258c24461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450e6-b98c-46fe-969f-08a1e686a47c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779b64e-ebf5-4ebd-a3a4-60f9e1ec8ab8}" ma:internalName="TaxCatchAll" ma:showField="CatchAllData" ma:web="b99450e6-b98c-46fe-969f-08a1e686a47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1867ed-14af-43af-a40e-dbb258c244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13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8d3b4c81-3f07-471f-9771-68e0463ff5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6F0ED6-761D-4ED5-B6F0-273F8A9A09D8}">
  <ds:schemaRefs>
    <ds:schemaRef ds:uri="b99450e6-b98c-46fe-969f-08a1e686a47c"/>
    <ds:schemaRef ds:uri="c31867ed-14af-43af-a40e-dbb258c2446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E04B516-1202-48B8-8AC0-2A62A9945E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EF34B3-205B-43B3-92D3-9C3F67AF1BB1}">
  <ds:schemaRefs>
    <ds:schemaRef ds:uri="b99450e6-b98c-46fe-969f-08a1e686a47c"/>
    <ds:schemaRef ds:uri="c31867ed-14af-43af-a40e-dbb258c2446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SKILLS-2023.thmx</Template>
  <TotalTime>6661</TotalTime>
  <Words>547</Words>
  <Application>Microsoft Macintosh PowerPoint</Application>
  <PresentationFormat>On-screen Show (16:9)</PresentationFormat>
  <Paragraphs>57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SKILLS-2023</vt:lpstr>
      <vt:lpstr>Skills for Success</vt:lpstr>
      <vt:lpstr>Start with an activity</vt:lpstr>
      <vt:lpstr>Numeracy</vt:lpstr>
      <vt:lpstr>PowerPoint Presentation</vt:lpstr>
      <vt:lpstr>Numeracy in everyday life</vt:lpstr>
      <vt:lpstr>Numeracy in trades</vt:lpstr>
      <vt:lpstr>Numeracy in trades</vt:lpstr>
      <vt:lpstr>Numeracy in trades</vt:lpstr>
      <vt:lpstr>Estimate   </vt:lpstr>
      <vt:lpstr>PowerPoint Presentation</vt:lpstr>
      <vt:lpstr>Cool Jobs  that use  Numeracy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Adaptability</dc:title>
  <dc:creator>Susan Corning</dc:creator>
  <cp:lastModifiedBy>Susan Corning</cp:lastModifiedBy>
  <cp:revision>76</cp:revision>
  <dcterms:created xsi:type="dcterms:W3CDTF">2023-11-15T11:01:28Z</dcterms:created>
  <dcterms:modified xsi:type="dcterms:W3CDTF">2024-03-12T19:06:27Z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0x01010076A49B40CBCDAF48B72A00462F978272</vt:lpwstr>
  </property>
  <property fmtid="{D5CDD505-2E9C-101B-9397-08002B2CF9AE}" pid="3" name="MediaServiceImageTags">
    <vt:lpwstr/>
  </property>
</Properties>
</file>