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1"/>
  </p:notesMasterIdLst>
  <p:sldIdLst>
    <p:sldId id="256" r:id="rId5"/>
    <p:sldId id="282" r:id="rId6"/>
    <p:sldId id="301" r:id="rId7"/>
    <p:sldId id="287" r:id="rId8"/>
    <p:sldId id="288" r:id="rId9"/>
    <p:sldId id="290" r:id="rId10"/>
    <p:sldId id="291" r:id="rId11"/>
    <p:sldId id="292" r:id="rId12"/>
    <p:sldId id="293" r:id="rId13"/>
    <p:sldId id="295" r:id="rId14"/>
    <p:sldId id="296" r:id="rId15"/>
    <p:sldId id="297" r:id="rId16"/>
    <p:sldId id="298" r:id="rId17"/>
    <p:sldId id="300" r:id="rId18"/>
    <p:sldId id="283" r:id="rId19"/>
    <p:sldId id="299"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BE8C80-9B71-0EF0-B856-2A9DAF7D39BA}" name="Michele Rogerson" initials="MR" userId="S::micheler@skillscanada.com::17d40708-dce1-4b86-94fe-cce130823a5f" providerId="AD"/>
  <p188:author id="{11EFACD4-64A3-1FBF-2316-684725D43376}" name="Marisa Sosa" initials="MS" userId="S::marisas@skillscanada.com::41c6d62e-e2ae-49ec-9be9-88f24e42ae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6463"/>
    <a:srgbClr val="505150"/>
    <a:srgbClr val="FDFCFB"/>
    <a:srgbClr val="00A0D6"/>
    <a:srgbClr val="5BA0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9" autoAdjust="0"/>
    <p:restoredTop sz="80952" autoAdjust="0"/>
  </p:normalViewPr>
  <p:slideViewPr>
    <p:cSldViewPr snapToGrid="0">
      <p:cViewPr varScale="1">
        <p:scale>
          <a:sx n="131" d="100"/>
          <a:sy n="131" d="100"/>
        </p:scale>
        <p:origin x="1528"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a Barakat" userId="1f3a8cea-46d0-45f2-aa84-e71520154190" providerId="ADAL" clId="{356C406B-9641-FA42-989A-6DA0B0DAC95D}"/>
    <pc:docChg chg="modSld">
      <pc:chgData name="Mona Barakat" userId="1f3a8cea-46d0-45f2-aa84-e71520154190" providerId="ADAL" clId="{356C406B-9641-FA42-989A-6DA0B0DAC95D}" dt="2024-03-25T18:41:49.201" v="1" actId="1035"/>
      <pc:docMkLst>
        <pc:docMk/>
      </pc:docMkLst>
      <pc:sldChg chg="modSp mod">
        <pc:chgData name="Mona Barakat" userId="1f3a8cea-46d0-45f2-aa84-e71520154190" providerId="ADAL" clId="{356C406B-9641-FA42-989A-6DA0B0DAC95D}" dt="2024-03-25T18:41:49.201" v="1" actId="1035"/>
        <pc:sldMkLst>
          <pc:docMk/>
          <pc:sldMk cId="1938349316" sldId="299"/>
        </pc:sldMkLst>
        <pc:spChg chg="mod">
          <ac:chgData name="Mona Barakat" userId="1f3a8cea-46d0-45f2-aa84-e71520154190" providerId="ADAL" clId="{356C406B-9641-FA42-989A-6DA0B0DAC95D}" dt="2024-03-25T18:41:49.201" v="1" actId="1035"/>
          <ac:spMkLst>
            <pc:docMk/>
            <pc:sldMk cId="1938349316" sldId="29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884-99C9-BB4A-ADA3-BD07E5543727}" type="datetimeFigureOut">
              <a:rPr lang="en-US" smtClean="0"/>
              <a:t>3/25/24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342EC-6DED-2245-AA22-C87F0AA07751}" type="slidenum">
              <a:rPr lang="en-US" smtClean="0"/>
              <a:t>‹#›</a:t>
            </a:fld>
            <a:endParaRPr lang="en-US"/>
          </a:p>
        </p:txBody>
      </p:sp>
    </p:spTree>
    <p:extLst>
      <p:ext uri="{BB962C8B-B14F-4D97-AF65-F5344CB8AC3E}">
        <p14:creationId xmlns:p14="http://schemas.microsoft.com/office/powerpoint/2010/main" val="171997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skillscompetencescanada.com/en/program/skills-for-succes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t>Explain to students that these nine skills are key to the success of individuals at work and in their daily lives, and they are developed through planned, regular and continued practice. Ask students: ‘Can you take a guess at what some of these skills may be?”</a:t>
            </a:r>
          </a:p>
        </p:txBody>
      </p:sp>
      <p:sp>
        <p:nvSpPr>
          <p:cNvPr id="4" name="Slide Number Placeholder 3"/>
          <p:cNvSpPr>
            <a:spLocks noGrp="1"/>
          </p:cNvSpPr>
          <p:nvPr>
            <p:ph type="sldNum" sz="quarter" idx="10"/>
          </p:nvPr>
        </p:nvSpPr>
        <p:spPr/>
        <p:txBody>
          <a:bodyPr/>
          <a:lstStyle/>
          <a:p>
            <a:fld id="{91E342EC-6DED-2245-AA22-C87F0AA07751}" type="slidenum">
              <a:rPr lang="en-US" smtClean="0"/>
              <a:t>2</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dirty="0"/>
              <a:t>Here are more examples of skilled trades. Notice the various levels of document use in each of the three trades.</a:t>
            </a:r>
          </a:p>
        </p:txBody>
      </p:sp>
      <p:sp>
        <p:nvSpPr>
          <p:cNvPr id="4" name="Slide Number Placeholder 3"/>
          <p:cNvSpPr>
            <a:spLocks noGrp="1"/>
          </p:cNvSpPr>
          <p:nvPr>
            <p:ph type="sldNum" sz="quarter" idx="10"/>
          </p:nvPr>
        </p:nvSpPr>
        <p:spPr/>
        <p:txBody>
          <a:bodyPr/>
          <a:lstStyle/>
          <a:p>
            <a:fld id="{91E342EC-6DED-2245-AA22-C87F0AA07751}" type="slidenum">
              <a:rPr lang="en-US" smtClean="0"/>
              <a:t>11</a:t>
            </a:fld>
            <a:endParaRPr lang="en-US"/>
          </a:p>
        </p:txBody>
      </p:sp>
    </p:spTree>
    <p:extLst>
      <p:ext uri="{BB962C8B-B14F-4D97-AF65-F5344CB8AC3E}">
        <p14:creationId xmlns:p14="http://schemas.microsoft.com/office/powerpoint/2010/main" val="4050180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dirty="0"/>
              <a:t>Here are more examples of skilled trades. Notice the various levels of document use in each of the three trades.</a:t>
            </a:r>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12</a:t>
            </a:fld>
            <a:endParaRPr lang="en-US"/>
          </a:p>
        </p:txBody>
      </p:sp>
    </p:spTree>
    <p:extLst>
      <p:ext uri="{BB962C8B-B14F-4D97-AF65-F5344CB8AC3E}">
        <p14:creationId xmlns:p14="http://schemas.microsoft.com/office/powerpoint/2010/main" val="115593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dirty="0"/>
              <a:t>Share this short video with students. Following the video, ask students to recall some of the skilled trades they noticed. What special clothing, tools or equipment did they notice? Did anything else stand out to you in this video? Discuss.</a:t>
            </a:r>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13</a:t>
            </a:fld>
            <a:endParaRPr lang="en-US"/>
          </a:p>
        </p:txBody>
      </p:sp>
    </p:spTree>
    <p:extLst>
      <p:ext uri="{BB962C8B-B14F-4D97-AF65-F5344CB8AC3E}">
        <p14:creationId xmlns:p14="http://schemas.microsoft.com/office/powerpoint/2010/main" val="262242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632">
              <a:lnSpc>
                <a:spcPct val="90000"/>
              </a:lnSpc>
              <a:spcAft>
                <a:spcPts val="600"/>
              </a:spcAft>
            </a:pPr>
            <a:r>
              <a:rPr lang="en-US" b="0" i="0" dirty="0">
                <a:solidFill>
                  <a:srgbClr val="282828"/>
                </a:solidFill>
                <a:effectLst/>
                <a:latin typeface="Open Sans" panose="020B0606030504020204" pitchFamily="34" charset="0"/>
              </a:rPr>
              <a:t>Explain to students that skilled trades offer a unique hands-on career that is reliable and provides financial security. These fields are seeking young, eager-to-learn people who want a career with continuous growth and development. Careers in the skilled trades can be a rewarding career choice. </a:t>
            </a:r>
            <a:r>
              <a:rPr lang="en-CA" dirty="0"/>
              <a:t>Encourage student to explore trade and tech careers in their own time over the coming weeks on the Skills/Compétences Canada website. </a:t>
            </a:r>
            <a:endParaRPr lang="en-US" kern="1200" dirty="0">
              <a:solidFill>
                <a:srgbClr val="393939"/>
              </a:solidFill>
              <a:latin typeface="Hind" panose="02000000000000000000" pitchFamily="2" charset="0"/>
              <a:ea typeface="+mn-ea"/>
              <a:cs typeface="+mn-cs"/>
            </a:endParaRPr>
          </a:p>
          <a:p>
            <a:pPr defTabSz="484632">
              <a:lnSpc>
                <a:spcPct val="90000"/>
              </a:lnSpc>
              <a:spcAft>
                <a:spcPts val="600"/>
              </a:spcAft>
            </a:pPr>
            <a:r>
              <a:rPr lang="en-CA" kern="1200" dirty="0">
                <a:solidFill>
                  <a:schemeClr val="tx1"/>
                </a:solidFill>
                <a:latin typeface="+mn-lt"/>
                <a:ea typeface="+mn-ea"/>
                <a:cs typeface="+mn-cs"/>
                <a:hlinkClick r:id="rId3"/>
              </a:rPr>
              <a:t>https://www.skillscompetencescanada.com/en/program/skills-for-success/#</a:t>
            </a:r>
            <a:endParaRPr lang="en-CA" kern="1200" dirty="0">
              <a:solidFill>
                <a:schemeClr val="tx1"/>
              </a:solidFill>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14</a:t>
            </a:fld>
            <a:endParaRPr lang="en-US"/>
          </a:p>
        </p:txBody>
      </p:sp>
    </p:spTree>
    <p:extLst>
      <p:ext uri="{BB962C8B-B14F-4D97-AF65-F5344CB8AC3E}">
        <p14:creationId xmlns:p14="http://schemas.microsoft.com/office/powerpoint/2010/main" val="909999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333333"/>
                </a:solidFill>
                <a:effectLst/>
                <a:latin typeface="Noto Sans" panose="020B0502040504020204" pitchFamily="34" charset="0"/>
              </a:rPr>
              <a:t>Improving your Skills for Success will help you succeed today and in the future.</a:t>
            </a:r>
            <a:r>
              <a:rPr lang="en-CA" sz="1800" b="0" i="0" dirty="0">
                <a:solidFill>
                  <a:srgbClr val="333333"/>
                </a:solidFill>
                <a:effectLst/>
                <a:latin typeface="Noto Sans" panose="020B0502040504020204" pitchFamily="34" charset="0"/>
              </a:rPr>
              <a:t> </a:t>
            </a:r>
            <a:r>
              <a:rPr lang="en-CA" sz="1800" dirty="0"/>
              <a:t>Having strong </a:t>
            </a:r>
            <a:r>
              <a:rPr lang="en-US" sz="1800" b="0" i="0" dirty="0">
                <a:solidFill>
                  <a:srgbClr val="333333"/>
                </a:solidFill>
                <a:effectLst/>
                <a:latin typeface="Noto Sans" panose="020B0502040504020204" pitchFamily="34" charset="0"/>
              </a:rPr>
              <a:t>Skills for Success </a:t>
            </a:r>
            <a:r>
              <a:rPr lang="en-CA" sz="1800" dirty="0"/>
              <a:t>means learners in the trades are better prepared to understand and remember concepts introduced in technical training. Explain that over the next few weeks we will be taking a much closer look at each of the nine Skills for Success and their connection to the skilled trades in a series of </a:t>
            </a:r>
            <a:r>
              <a:rPr lang="en-CA" sz="1800" dirty="0" err="1"/>
              <a:t>PowerPoints</a:t>
            </a:r>
            <a:r>
              <a:rPr lang="en-CA" sz="1800" dirty="0"/>
              <a:t> and activities to increase your knowledge of the </a:t>
            </a:r>
            <a:r>
              <a:rPr lang="en-US" sz="1800" b="0" i="0" dirty="0">
                <a:solidFill>
                  <a:srgbClr val="333333"/>
                </a:solidFill>
                <a:effectLst/>
                <a:latin typeface="Noto Sans" panose="020B0502040504020204" pitchFamily="34" charset="0"/>
              </a:rPr>
              <a:t>Skills for Success </a:t>
            </a:r>
            <a:r>
              <a:rPr lang="en-CA" sz="1800" dirty="0"/>
              <a:t>and the skilled trades. </a:t>
            </a:r>
          </a:p>
          <a:p>
            <a:endParaRPr lang="en-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15</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16</a:t>
            </a:fld>
            <a:endParaRPr lang="en-US"/>
          </a:p>
        </p:txBody>
      </p:sp>
    </p:spTree>
    <p:extLst>
      <p:ext uri="{BB962C8B-B14F-4D97-AF65-F5344CB8AC3E}">
        <p14:creationId xmlns:p14="http://schemas.microsoft.com/office/powerpoint/2010/main" val="66384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t>Explain to students that in the coming weeks, they will be learning and practicing these skills. Note: Definitions are provided in the Skills for Success Activities Booklet. Quickly review the nine skills with students. Ask students to provide examples of each skill (based on their current understanding). How do you use some of these skills every day? Ask students to share examples from daily life. Explain to students that we use many of these skills every day and don’t even realize it.</a:t>
            </a:r>
          </a:p>
        </p:txBody>
      </p:sp>
      <p:sp>
        <p:nvSpPr>
          <p:cNvPr id="4" name="Slide Number Placeholder 3"/>
          <p:cNvSpPr>
            <a:spLocks noGrp="1"/>
          </p:cNvSpPr>
          <p:nvPr>
            <p:ph type="sldNum" sz="quarter" idx="10"/>
          </p:nvPr>
        </p:nvSpPr>
        <p:spPr/>
        <p:txBody>
          <a:bodyPr/>
          <a:lstStyle/>
          <a:p>
            <a:fld id="{91E342EC-6DED-2245-AA22-C87F0AA07751}" type="slidenum">
              <a:rPr lang="en-US" smtClean="0"/>
              <a:t>3</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Explain to students that the Skills for Success are needed for work, learning and life in general. They are the foundation for learning all other skills and they help people evolve in their jobs and adapt to changes in the workplace. </a:t>
            </a:r>
            <a:r>
              <a:rPr lang="en-US" b="0" i="0" dirty="0">
                <a:solidFill>
                  <a:srgbClr val="333333"/>
                </a:solidFill>
                <a:effectLst/>
                <a:latin typeface="Noto Sans" panose="020B0502040504020204" pitchFamily="34" charset="0"/>
              </a:rPr>
              <a:t>Improving your Skills for Success will make you well-rounded, give you confidence, prepare you for a career, and prepare you to take on new challenges at work or in your personal life.</a:t>
            </a: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4</a:t>
            </a:fld>
            <a:endParaRPr lang="en-US"/>
          </a:p>
        </p:txBody>
      </p:sp>
    </p:spTree>
    <p:extLst>
      <p:ext uri="{BB962C8B-B14F-4D97-AF65-F5344CB8AC3E}">
        <p14:creationId xmlns:p14="http://schemas.microsoft.com/office/powerpoint/2010/main" val="111098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dirty="0"/>
              <a:t>Explain to students that the nine Skills for Success are very important. Skills </a:t>
            </a:r>
            <a:r>
              <a:rPr lang="en-CA" sz="1200" dirty="0"/>
              <a:t>are used to various degrees in every job and there are different levels of complexity, from level 1 (basic) to 5 (complex). The nine Skills for Success are important in many occupations including skilled trades, office jobs, and in training.</a:t>
            </a:r>
            <a:endParaRPr lang="en-CA" dirty="0"/>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5</a:t>
            </a:fld>
            <a:endParaRPr lang="en-US"/>
          </a:p>
        </p:txBody>
      </p:sp>
    </p:spTree>
    <p:extLst>
      <p:ext uri="{BB962C8B-B14F-4D97-AF65-F5344CB8AC3E}">
        <p14:creationId xmlns:p14="http://schemas.microsoft.com/office/powerpoint/2010/main" val="2799194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Many Canadians lack the Skills for Success levels needed to meet the typical skill demands of their jobs. Being unable to meet the minimum performance requirements limits career opportunities and wages. Employers are affected too. Employees with low levels of Skills for Success reduce businesses’ productivity and increase the risk of down time due to accidents and errors. This is particularly important when it comes to jobs in the skilled trades.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6</a:t>
            </a:fld>
            <a:endParaRPr lang="en-US"/>
          </a:p>
        </p:txBody>
      </p:sp>
    </p:spTree>
    <p:extLst>
      <p:ext uri="{BB962C8B-B14F-4D97-AF65-F5344CB8AC3E}">
        <p14:creationId xmlns:p14="http://schemas.microsoft.com/office/powerpoint/2010/main" val="2888020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Skills for Success help us to be efficient and adaptable and to carry out complex activities or job tasks involving ideas, things, and/or people. Explain to students that </a:t>
            </a:r>
            <a:r>
              <a:rPr lang="en-CA" sz="1200" dirty="0"/>
              <a:t>the level of Skills for Success required for most trades is as high, or higher, than it is for many office jobs. Ask students which trades they are familiar with. Do they know someone who works in a skilled trade?</a:t>
            </a:r>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7</a:t>
            </a:fld>
            <a:endParaRPr lang="en-US"/>
          </a:p>
        </p:txBody>
      </p:sp>
    </p:spTree>
    <p:extLst>
      <p:ext uri="{BB962C8B-B14F-4D97-AF65-F5344CB8AC3E}">
        <p14:creationId xmlns:p14="http://schemas.microsoft.com/office/powerpoint/2010/main" val="712607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632">
              <a:lnSpc>
                <a:spcPct val="90000"/>
              </a:lnSpc>
              <a:spcAft>
                <a:spcPts val="600"/>
              </a:spcAft>
            </a:pPr>
            <a:r>
              <a:rPr lang="en-CA" sz="1800" dirty="0"/>
              <a:t>Here are some examples. Which ones are students familiar with? After reviewing this list, see if student can identify any others.</a:t>
            </a:r>
          </a:p>
          <a:p>
            <a:endParaRPr lang="en-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8</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82828"/>
                </a:solidFill>
                <a:effectLst/>
                <a:latin typeface="Open Sans" panose="020B0606030504020204" pitchFamily="34" charset="0"/>
              </a:rPr>
              <a:t>Explain to students that skilled workers are crucial to our economy, and there is currently a huge demand for skilled workers</a:t>
            </a:r>
            <a:r>
              <a:rPr lang="en-US" dirty="0">
                <a:solidFill>
                  <a:srgbClr val="282828"/>
                </a:solidFill>
                <a:latin typeface="Open Sans" panose="020B0606030504020204" pitchFamily="34" charset="0"/>
              </a:rPr>
              <a:t>.</a:t>
            </a:r>
            <a:r>
              <a:rPr lang="en-US" b="0" i="0" dirty="0">
                <a:solidFill>
                  <a:srgbClr val="282828"/>
                </a:solidFill>
                <a:effectLst/>
                <a:latin typeface="Open Sans" panose="020B0606030504020204" pitchFamily="34" charset="0"/>
              </a:rPr>
              <a:t> </a:t>
            </a:r>
            <a:r>
              <a:rPr lang="en-US" dirty="0">
                <a:solidFill>
                  <a:srgbClr val="282828"/>
                </a:solidFill>
                <a:latin typeface="Open Sans" panose="020B0606030504020204" pitchFamily="34" charset="0"/>
              </a:rPr>
              <a:t>N</a:t>
            </a:r>
            <a:r>
              <a:rPr lang="en-US" b="0" i="0" dirty="0">
                <a:solidFill>
                  <a:srgbClr val="282828"/>
                </a:solidFill>
                <a:effectLst/>
                <a:latin typeface="Open Sans" panose="020B0606030504020204" pitchFamily="34" charset="0"/>
              </a:rPr>
              <a:t>ow is a great time to start exploring a future career in the skilled trades as there is a shortage of skilled workers to fill available jobs. In the next two slides we are going to look specifically at two Skills for Success and how they relate to various skilled trades.</a:t>
            </a:r>
            <a:endParaRPr lang="en-CA" dirty="0"/>
          </a:p>
          <a:p>
            <a:endParaRPr lang="en-CA" dirty="0"/>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9</a:t>
            </a:fld>
            <a:endParaRPr lang="en-US"/>
          </a:p>
        </p:txBody>
      </p:sp>
    </p:spTree>
    <p:extLst>
      <p:ext uri="{BB962C8B-B14F-4D97-AF65-F5344CB8AC3E}">
        <p14:creationId xmlns:p14="http://schemas.microsoft.com/office/powerpoint/2010/main" val="3022001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Skills for Success are used to different degrees in every job and at different levels of complexity. This slide shows examples of numeracy levels in three different skilled trades. Without strong numeracy skills, many workers in the skilled trades would not be able to complete tasks and responsibilities associated with the job.</a:t>
            </a: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10</a:t>
            </a:fld>
            <a:endParaRPr lang="en-US"/>
          </a:p>
        </p:txBody>
      </p:sp>
    </p:spTree>
    <p:extLst>
      <p:ext uri="{BB962C8B-B14F-4D97-AF65-F5344CB8AC3E}">
        <p14:creationId xmlns:p14="http://schemas.microsoft.com/office/powerpoint/2010/main" val="1317160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48" y="1"/>
            <a:ext cx="7543800" cy="2282311"/>
          </a:xfrm>
          <a:prstGeom prst="rect">
            <a:avLst/>
          </a:prstGeom>
          <a:blipFill rotWithShape="1">
            <a:blip r:embed="rId2"/>
            <a:stretch>
              <a:fillRect/>
            </a:stretch>
          </a:blipFill>
        </p:spPr>
      </p:pic>
      <p:sp>
        <p:nvSpPr>
          <p:cNvPr id="2" name="Title 1"/>
          <p:cNvSpPr>
            <a:spLocks noGrp="1"/>
          </p:cNvSpPr>
          <p:nvPr>
            <p:ph type="ctrTitle"/>
          </p:nvPr>
        </p:nvSpPr>
        <p:spPr>
          <a:xfrm>
            <a:off x="838200" y="691127"/>
            <a:ext cx="7205323" cy="1478557"/>
          </a:xfrm>
          <a:prstGeom prst="rect">
            <a:avLst/>
          </a:prstGeom>
        </p:spPr>
        <p:txBody>
          <a:bodyPr>
            <a:noAutofit/>
          </a:bodyPr>
          <a:lstStyle>
            <a:lvl1pPr algn="l">
              <a:defRPr sz="4800" b="1" i="0" spc="300">
                <a:solidFill>
                  <a:schemeClr val="bg1"/>
                </a:solidFill>
                <a:latin typeface="Komika Text Kaps"/>
                <a:cs typeface="Komika Text Kaps"/>
              </a:defRPr>
            </a:lvl1pPr>
          </a:lstStyle>
          <a:p>
            <a:r>
              <a:rPr lang="en-CA" dirty="0"/>
              <a:t>Click to edit Master title style</a:t>
            </a:r>
            <a:endParaRPr lang="en-US" dirty="0"/>
          </a:p>
        </p:txBody>
      </p:sp>
      <p:sp>
        <p:nvSpPr>
          <p:cNvPr id="3" name="Subtitle 2"/>
          <p:cNvSpPr>
            <a:spLocks noGrp="1"/>
          </p:cNvSpPr>
          <p:nvPr>
            <p:ph type="subTitle" idx="1"/>
          </p:nvPr>
        </p:nvSpPr>
        <p:spPr>
          <a:xfrm>
            <a:off x="843221" y="2850900"/>
            <a:ext cx="7462579" cy="1131721"/>
          </a:xfrm>
          <a:prstGeom prst="rect">
            <a:avLst/>
          </a:prstGeom>
        </p:spPr>
        <p:txBody>
          <a:bodyPr anchor="t" anchorCtr="0">
            <a:noAutofit/>
          </a:bodyPr>
          <a:lstStyle>
            <a:lvl1pPr marL="0" indent="0" algn="l">
              <a:buNone/>
              <a:defRPr sz="4800">
                <a:solidFill>
                  <a:schemeClr val="bg1">
                    <a:lumMod val="50000"/>
                  </a:schemeClr>
                </a:solidFill>
                <a:latin typeface="Komika Text"/>
                <a:cs typeface="Komika Tex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dirty="0"/>
              <a:t>Click to edit Master subtitle style</a:t>
            </a:r>
            <a:endParaRPr lang="en-US" dirty="0"/>
          </a:p>
        </p:txBody>
      </p:sp>
      <p:sp>
        <p:nvSpPr>
          <p:cNvPr id="4" name="Date Placeholder 3"/>
          <p:cNvSpPr>
            <a:spLocks noGrp="1"/>
          </p:cNvSpPr>
          <p:nvPr>
            <p:ph type="dt" sz="half" idx="10"/>
          </p:nvPr>
        </p:nvSpPr>
        <p:spPr>
          <a:xfrm>
            <a:off x="6438894" y="4763038"/>
            <a:ext cx="2133600" cy="273844"/>
          </a:xfrm>
          <a:prstGeom prst="rect">
            <a:avLst/>
          </a:prstGeom>
        </p:spPr>
        <p:txBody>
          <a:bodyPr/>
          <a:lstStyle>
            <a:lvl1pPr algn="r">
              <a:defRPr sz="1000" b="0" i="0">
                <a:solidFill>
                  <a:schemeClr val="tx1"/>
                </a:solidFill>
                <a:latin typeface="Arial" panose="020B0604020202020204" pitchFamily="34" charset="0"/>
                <a:cs typeface="Arial" panose="020B0604020202020204" pitchFamily="34" charset="0"/>
              </a:defRPr>
            </a:lvl1pPr>
          </a:lstStyle>
          <a:p>
            <a:fld id="{5F612117-C0BC-EC43-AA68-675AB14ADD96}" type="slidenum">
              <a:rPr lang="en-US" smtClean="0"/>
              <a:pPr/>
              <a:t>‹#›</a:t>
            </a:fld>
            <a:endParaRPr lang="en-US" dirty="0"/>
          </a:p>
        </p:txBody>
      </p:sp>
      <p:sp>
        <p:nvSpPr>
          <p:cNvPr id="10" name="Rectangle 9"/>
          <p:cNvSpPr/>
          <p:nvPr userDrawn="1"/>
        </p:nvSpPr>
        <p:spPr>
          <a:xfrm>
            <a:off x="765048" y="0"/>
            <a:ext cx="7543800" cy="285750"/>
          </a:xfrm>
          <a:prstGeom prst="rect">
            <a:avLst/>
          </a:prstGeom>
          <a:solidFill>
            <a:srgbClr val="00A0D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3366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pic>
        <p:nvPicPr>
          <p:cNvPr id="7" name="Picture 6"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t="1" r="2174" b="27302"/>
          <a:stretch/>
        </p:blipFill>
        <p:spPr>
          <a:xfrm>
            <a:off x="0" y="-1"/>
            <a:ext cx="9144000" cy="3289301"/>
          </a:xfrm>
          <a:prstGeom prst="rect">
            <a:avLst/>
          </a:prstGeom>
        </p:spPr>
      </p:pic>
      <p:sp>
        <p:nvSpPr>
          <p:cNvPr id="3"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a:t>2023</a:t>
            </a:r>
          </a:p>
        </p:txBody>
      </p:sp>
      <p:sp>
        <p:nvSpPr>
          <p:cNvPr id="6"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a:t>Click to edit Master text styles</a:t>
            </a:r>
          </a:p>
          <a:p>
            <a:pPr lvl="1"/>
            <a:r>
              <a:rPr lang="en-CA" dirty="0"/>
              <a:t>Second level</a:t>
            </a:r>
          </a:p>
        </p:txBody>
      </p:sp>
    </p:spTree>
    <p:extLst>
      <p:ext uri="{BB962C8B-B14F-4D97-AF65-F5344CB8AC3E}">
        <p14:creationId xmlns:p14="http://schemas.microsoft.com/office/powerpoint/2010/main" val="130931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green background">
    <p:spTree>
      <p:nvGrpSpPr>
        <p:cNvPr id="1" name=""/>
        <p:cNvGrpSpPr/>
        <p:nvPr/>
      </p:nvGrpSpPr>
      <p:grpSpPr>
        <a:xfrm>
          <a:off x="0" y="0"/>
          <a:ext cx="0" cy="0"/>
          <a:chOff x="0" y="0"/>
          <a:chExt cx="0" cy="0"/>
        </a:xfrm>
      </p:grpSpPr>
      <p:pic>
        <p:nvPicPr>
          <p:cNvPr id="5" name="Picture 4"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3"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a:t>2023</a:t>
            </a:r>
          </a:p>
        </p:txBody>
      </p:sp>
      <p:sp>
        <p:nvSpPr>
          <p:cNvPr id="9"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a:t>Click to edit Master text styles</a:t>
            </a:r>
          </a:p>
          <a:p>
            <a:pPr lvl="1"/>
            <a:r>
              <a:rPr lang="en-CA" dirty="0"/>
              <a:t>Second level</a:t>
            </a:r>
          </a:p>
        </p:txBody>
      </p:sp>
      <p:sp>
        <p:nvSpPr>
          <p:cNvPr id="12"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1765832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green with 2 boxes">
    <p:spTree>
      <p:nvGrpSpPr>
        <p:cNvPr id="1" name=""/>
        <p:cNvGrpSpPr/>
        <p:nvPr/>
      </p:nvGrpSpPr>
      <p:grpSpPr>
        <a:xfrm>
          <a:off x="0" y="0"/>
          <a:ext cx="0" cy="0"/>
          <a:chOff x="0" y="0"/>
          <a:chExt cx="0" cy="0"/>
        </a:xfrm>
      </p:grpSpPr>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a:t>2023</a:t>
            </a:r>
          </a:p>
        </p:txBody>
      </p:sp>
      <p:pic>
        <p:nvPicPr>
          <p:cNvPr id="8" name="Picture 7"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9" name="Text Placeholder 9"/>
          <p:cNvSpPr>
            <a:spLocks noGrp="1"/>
          </p:cNvSpPr>
          <p:nvPr>
            <p:ph type="body" sz="quarter" idx="11"/>
          </p:nvPr>
        </p:nvSpPr>
        <p:spPr>
          <a:xfrm>
            <a:off x="596348" y="950857"/>
            <a:ext cx="33660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a:t>Click to edit Master text styles</a:t>
            </a:r>
          </a:p>
          <a:p>
            <a:pPr lvl="1"/>
            <a:r>
              <a:rPr lang="en-CA" dirty="0"/>
              <a:t>Second level</a:t>
            </a:r>
          </a:p>
        </p:txBody>
      </p:sp>
      <p:sp>
        <p:nvSpPr>
          <p:cNvPr id="11" name="Text Placeholder 9"/>
          <p:cNvSpPr>
            <a:spLocks noGrp="1"/>
          </p:cNvSpPr>
          <p:nvPr>
            <p:ph type="body" sz="quarter" idx="12"/>
          </p:nvPr>
        </p:nvSpPr>
        <p:spPr>
          <a:xfrm>
            <a:off x="4101548" y="950857"/>
            <a:ext cx="44201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a:t>Click to edit Master text styles</a:t>
            </a:r>
          </a:p>
          <a:p>
            <a:pPr lvl="1"/>
            <a:r>
              <a:rPr lang="en-CA" dirty="0"/>
              <a:t>Second level</a:t>
            </a:r>
          </a:p>
        </p:txBody>
      </p:sp>
      <p:sp>
        <p:nvSpPr>
          <p:cNvPr id="12"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929971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lt - short green">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b="68282"/>
          <a:stretch/>
        </p:blipFill>
        <p:spPr>
          <a:xfrm>
            <a:off x="0" y="-1"/>
            <a:ext cx="9144000" cy="1435101"/>
          </a:xfrm>
          <a:prstGeom prst="rect">
            <a:avLst/>
          </a:prstGeom>
        </p:spPr>
      </p:pic>
      <p:sp>
        <p:nvSpPr>
          <p:cNvPr id="4" name="Title 1"/>
          <p:cNvSpPr>
            <a:spLocks noGrp="1"/>
          </p:cNvSpPr>
          <p:nvPr>
            <p:ph type="title"/>
          </p:nvPr>
        </p:nvSpPr>
        <p:spPr>
          <a:xfrm>
            <a:off x="590972" y="304800"/>
            <a:ext cx="8260928" cy="901700"/>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a:t>2023</a:t>
            </a:r>
          </a:p>
        </p:txBody>
      </p:sp>
      <p:sp>
        <p:nvSpPr>
          <p:cNvPr id="6" name="Text Placeholder 9"/>
          <p:cNvSpPr>
            <a:spLocks noGrp="1"/>
          </p:cNvSpPr>
          <p:nvPr>
            <p:ph type="body" sz="quarter" idx="11"/>
          </p:nvPr>
        </p:nvSpPr>
        <p:spPr>
          <a:xfrm>
            <a:off x="596348" y="1587500"/>
            <a:ext cx="7939640" cy="2933700"/>
          </a:xfrm>
          <a:prstGeom prst="rect">
            <a:avLst/>
          </a:prstGeom>
        </p:spPr>
        <p:txBody>
          <a:bodyPr vert="horz"/>
          <a:lstStyle>
            <a:lvl1pPr>
              <a:spcBef>
                <a:spcPts val="0"/>
              </a:spcBef>
              <a:spcAft>
                <a:spcPts val="800"/>
              </a:spcAft>
              <a:defRPr b="0" spc="0">
                <a:solidFill>
                  <a:srgbClr val="636463"/>
                </a:solidFill>
              </a:defRPr>
            </a:lvl1pPr>
            <a:lvl2pPr marL="576263" indent="-344488">
              <a:buFont typeface="Lucida Grande"/>
              <a:buChar char="–"/>
              <a:defRPr sz="2600" b="0" spc="0">
                <a:solidFill>
                  <a:schemeClr val="bg1"/>
                </a:solidFill>
              </a:defRPr>
            </a:lvl2pPr>
          </a:lstStyle>
          <a:p>
            <a:pPr lvl="0"/>
            <a:r>
              <a:rPr lang="en-CA" dirty="0"/>
              <a:t>Click to edit Master text styles</a:t>
            </a:r>
          </a:p>
          <a:p>
            <a:pPr lvl="1"/>
            <a:r>
              <a:rPr lang="en-CA" dirty="0"/>
              <a:t>Second level</a:t>
            </a:r>
          </a:p>
        </p:txBody>
      </p:sp>
    </p:spTree>
    <p:extLst>
      <p:ext uri="{BB962C8B-B14F-4D97-AF65-F5344CB8AC3E}">
        <p14:creationId xmlns:p14="http://schemas.microsoft.com/office/powerpoint/2010/main" val="3436815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571506" y="4715540"/>
            <a:ext cx="8000989" cy="20574"/>
          </a:xfrm>
          <a:prstGeom prst="rect">
            <a:avLst/>
          </a:prstGeom>
          <a:solidFill>
            <a:srgbClr val="5BA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t>- </a:t>
            </a:r>
          </a:p>
        </p:txBody>
      </p:sp>
      <p:sp>
        <p:nvSpPr>
          <p:cNvPr id="10" name="Text Placeholder 11"/>
          <p:cNvSpPr txBox="1">
            <a:spLocks/>
          </p:cNvSpPr>
          <p:nvPr userDrawn="1"/>
        </p:nvSpPr>
        <p:spPr>
          <a:xfrm>
            <a:off x="487209" y="4763038"/>
            <a:ext cx="3545529" cy="317500"/>
          </a:xfrm>
          <a:prstGeom prst="rect">
            <a:avLst/>
          </a:prstGeom>
        </p:spPr>
        <p:txBody>
          <a:bodyPr>
            <a:normAutofit/>
          </a:bodyPr>
          <a:lstStyle>
            <a:lvl1pPr marL="0" indent="0" algn="l" defTabSz="685800" rtl="0" eaLnBrk="1" latinLnBrk="0" hangingPunct="1">
              <a:spcBef>
                <a:spcPct val="20000"/>
              </a:spcBef>
              <a:buClr>
                <a:schemeClr val="accent1"/>
              </a:buClr>
              <a:buFont typeface="Arial" pitchFamily="34" charset="0"/>
              <a:buNone/>
              <a:defRPr sz="1200" b="0" i="0" kern="12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1700" b="1" i="0" kern="1200">
                <a:solidFill>
                  <a:schemeClr val="tx2"/>
                </a:solidFill>
                <a:latin typeface="Komika Text"/>
                <a:ea typeface="+mn-ea"/>
                <a:cs typeface="Komika Text"/>
              </a:defRPr>
            </a:lvl2pPr>
            <a:lvl3pPr marL="651510" indent="-171450" algn="l" defTabSz="685800" rtl="0" eaLnBrk="1" latinLnBrk="0" hangingPunct="1">
              <a:spcBef>
                <a:spcPct val="20000"/>
              </a:spcBef>
              <a:buClr>
                <a:schemeClr val="accent1"/>
              </a:buClr>
              <a:buFont typeface="Arial" pitchFamily="34" charset="0"/>
              <a:buChar char="•"/>
              <a:defRPr sz="1500" b="1" i="0" kern="1200">
                <a:solidFill>
                  <a:schemeClr val="tx2"/>
                </a:solidFill>
                <a:latin typeface="Komika Text"/>
                <a:ea typeface="+mn-ea"/>
                <a:cs typeface="Komika Text"/>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a:lstStyle>
          <a:p>
            <a:r>
              <a:rPr lang="en-US" sz="1050" b="0" i="0" dirty="0">
                <a:solidFill>
                  <a:schemeClr val="tx1"/>
                </a:solidFill>
                <a:latin typeface="Arial" panose="020B0604020202020204" pitchFamily="34" charset="0"/>
                <a:cs typeface="Arial" panose="020B0604020202020204" pitchFamily="34" charset="0"/>
              </a:rPr>
              <a:t>Skills/</a:t>
            </a:r>
            <a:r>
              <a:rPr lang="en-US" sz="1050" b="0" i="0" dirty="0" err="1">
                <a:solidFill>
                  <a:schemeClr val="tx1"/>
                </a:solidFill>
                <a:latin typeface="Arial" panose="020B0604020202020204" pitchFamily="34" charset="0"/>
                <a:cs typeface="Arial" panose="020B0604020202020204" pitchFamily="34" charset="0"/>
              </a:rPr>
              <a:t>Compétences</a:t>
            </a:r>
            <a:r>
              <a:rPr lang="en-US" sz="1050" b="0" i="0" dirty="0">
                <a:solidFill>
                  <a:schemeClr val="tx1"/>
                </a:solidFill>
                <a:latin typeface="Arial" panose="020B0604020202020204" pitchFamily="34" charset="0"/>
                <a:cs typeface="Arial" panose="020B0604020202020204" pitchFamily="34" charset="0"/>
              </a:rPr>
              <a:t> Canada — Skills for Success</a:t>
            </a:r>
          </a:p>
        </p:txBody>
      </p:sp>
    </p:spTree>
  </p:cSld>
  <p:clrMap bg1="lt1" tx1="dk1" bg2="lt2" tx2="dk2" accent1="accent1" accent2="accent2" accent3="accent3" accent4="accent4" accent5="accent5" accent6="accent6" hlink="hlink" folHlink="folHlink"/>
  <p:sldLayoutIdLst>
    <p:sldLayoutId id="2147483661" r:id="rId1"/>
    <p:sldLayoutId id="2147483688" r:id="rId2"/>
    <p:sldLayoutId id="2147483687" r:id="rId3"/>
    <p:sldLayoutId id="2147483689" r:id="rId4"/>
    <p:sldLayoutId id="2147483690" r:id="rId5"/>
  </p:sldLayoutIdLst>
  <p:txStyles>
    <p:titleStyle>
      <a:lvl1pPr algn="l" defTabSz="685800" rtl="0" eaLnBrk="1" latinLnBrk="0" hangingPunct="1">
        <a:spcBef>
          <a:spcPct val="0"/>
        </a:spcBef>
        <a:buNone/>
        <a:defRPr sz="4000" b="1" i="0" kern="1200" spc="250">
          <a:solidFill>
            <a:schemeClr val="tx1">
              <a:lumMod val="85000"/>
              <a:lumOff val="15000"/>
            </a:schemeClr>
          </a:solidFill>
          <a:latin typeface="Komika Text Kaps"/>
          <a:ea typeface="+mj-ea"/>
          <a:cs typeface="Komika Text Kap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0574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2pPr>
      <a:lvl3pPr marL="651510" indent="-171450" algn="l" defTabSz="685800" rtl="0" eaLnBrk="1" latinLnBrk="0" hangingPunct="1">
        <a:spcBef>
          <a:spcPct val="20000"/>
        </a:spcBef>
        <a:buClr>
          <a:schemeClr val="accent1"/>
        </a:buClr>
        <a:buFont typeface="Arial" pitchFamily="34" charset="0"/>
        <a:buChar char="•"/>
        <a:defRPr sz="2800" b="1" i="0" kern="1200">
          <a:solidFill>
            <a:schemeClr val="tx2"/>
          </a:solidFill>
          <a:latin typeface="Calibri"/>
          <a:ea typeface="+mn-ea"/>
          <a:cs typeface="Calibri"/>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_ppqpzXfcx4"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2.jp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hyperlink" Target="https://www.skillscompetencescanada.com/en/program/skills-for-success/"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g"/><Relationship Id="rId7" Type="http://schemas.openxmlformats.org/officeDocument/2006/relationships/image" Target="../media/image12.sv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s://srdc.org/srdc-media-center/"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550" y="273538"/>
            <a:ext cx="7205323" cy="1438031"/>
          </a:xfrm>
        </p:spPr>
        <p:txBody>
          <a:bodyPr anchor="b"/>
          <a:lstStyle/>
          <a:p>
            <a:r>
              <a:rPr lang="en-US" spc="200" dirty="0"/>
              <a:t>Skills for Success</a:t>
            </a:r>
          </a:p>
        </p:txBody>
      </p:sp>
      <p:sp>
        <p:nvSpPr>
          <p:cNvPr id="3" name="Subtitle 2"/>
          <p:cNvSpPr>
            <a:spLocks noGrp="1"/>
          </p:cNvSpPr>
          <p:nvPr>
            <p:ph type="subTitle" idx="1"/>
          </p:nvPr>
        </p:nvSpPr>
        <p:spPr>
          <a:xfrm>
            <a:off x="808550" y="2510766"/>
            <a:ext cx="7378700" cy="1131721"/>
          </a:xfrm>
        </p:spPr>
        <p:txBody>
          <a:bodyPr/>
          <a:lstStyle/>
          <a:p>
            <a:r>
              <a:rPr lang="en-US" spc="0" dirty="0">
                <a:solidFill>
                  <a:schemeClr val="bg1">
                    <a:lumMod val="50000"/>
                  </a:schemeClr>
                </a:solidFill>
              </a:rPr>
              <a:t>Introduction</a:t>
            </a:r>
          </a:p>
        </p:txBody>
      </p:sp>
      <p:pic>
        <p:nvPicPr>
          <p:cNvPr id="6" name="Picture 5">
            <a:extLst>
              <a:ext uri="{FF2B5EF4-FFF2-40B4-BE49-F238E27FC236}">
                <a16:creationId xmlns:a16="http://schemas.microsoft.com/office/drawing/2014/main" id="{7FD970B4-1C95-9B14-6CCD-F1258FD62CC4}"/>
              </a:ext>
            </a:extLst>
          </p:cNvPr>
          <p:cNvPicPr>
            <a:picLocks noChangeAspect="1"/>
          </p:cNvPicPr>
          <p:nvPr/>
        </p:nvPicPr>
        <p:blipFill>
          <a:blip r:embed="rId2"/>
          <a:srcRect/>
          <a:stretch/>
        </p:blipFill>
        <p:spPr>
          <a:xfrm>
            <a:off x="578339" y="3835692"/>
            <a:ext cx="1756856" cy="796882"/>
          </a:xfrm>
          <a:prstGeom prst="rect">
            <a:avLst/>
          </a:prstGeom>
        </p:spPr>
      </p:pic>
      <p:pic>
        <p:nvPicPr>
          <p:cNvPr id="7" name="Picture 6">
            <a:extLst>
              <a:ext uri="{FF2B5EF4-FFF2-40B4-BE49-F238E27FC236}">
                <a16:creationId xmlns:a16="http://schemas.microsoft.com/office/drawing/2014/main" id="{D59C70E6-298E-C7F5-48DD-D2B620E200F8}"/>
              </a:ext>
            </a:extLst>
          </p:cNvPr>
          <p:cNvPicPr>
            <a:picLocks noChangeAspect="1"/>
          </p:cNvPicPr>
          <p:nvPr/>
        </p:nvPicPr>
        <p:blipFill>
          <a:blip r:embed="rId3"/>
          <a:srcRect/>
          <a:stretch/>
        </p:blipFill>
        <p:spPr>
          <a:xfrm>
            <a:off x="6510308" y="4363571"/>
            <a:ext cx="2055353" cy="269003"/>
          </a:xfrm>
          <a:prstGeom prst="rect">
            <a:avLst/>
          </a:prstGeom>
        </p:spPr>
      </p:pic>
      <p:sp>
        <p:nvSpPr>
          <p:cNvPr id="8" name="Rectangle 7">
            <a:extLst>
              <a:ext uri="{FF2B5EF4-FFF2-40B4-BE49-F238E27FC236}">
                <a16:creationId xmlns:a16="http://schemas.microsoft.com/office/drawing/2014/main" id="{91230745-2B66-A87E-D381-7266C67406AF}"/>
              </a:ext>
            </a:extLst>
          </p:cNvPr>
          <p:cNvSpPr/>
          <p:nvPr/>
        </p:nvSpPr>
        <p:spPr>
          <a:xfrm>
            <a:off x="492369" y="4759569"/>
            <a:ext cx="8159262" cy="304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4229652" cy="3158435"/>
          </a:xfrm>
          <a:prstGeom prst="rect">
            <a:avLst/>
          </a:prstGeom>
        </p:spPr>
        <p:txBody>
          <a:bodyPr numCol="1" spcCol="182880"/>
          <a:lstStyle/>
          <a:p>
            <a:r>
              <a:rPr lang="en-US" sz="2200" b="1" dirty="0"/>
              <a:t>Cabinetmakers</a:t>
            </a:r>
            <a:r>
              <a:rPr lang="en-US" sz="2200" dirty="0"/>
              <a:t> lay out curves for the finished edges of a cabinet using a compass – (measurement and calculation) level 4.</a:t>
            </a:r>
          </a:p>
          <a:p>
            <a:r>
              <a:rPr lang="en-US" sz="2200" b="1" dirty="0"/>
              <a:t>Web designers </a:t>
            </a:r>
            <a:r>
              <a:rPr lang="en-US" sz="2200" dirty="0"/>
              <a:t>monitor and analyze statistics to draw conclusions about trends and upcoming needs </a:t>
            </a:r>
            <a:r>
              <a:rPr lang="mr-IN" sz="2200" dirty="0"/>
              <a:t>–</a:t>
            </a:r>
            <a:r>
              <a:rPr lang="en-US" sz="2200" dirty="0"/>
              <a:t> (data analysis) level 3.</a:t>
            </a:r>
          </a:p>
        </p:txBody>
      </p:sp>
      <p:sp>
        <p:nvSpPr>
          <p:cNvPr id="2" name="Title 1"/>
          <p:cNvSpPr>
            <a:spLocks noGrp="1"/>
          </p:cNvSpPr>
          <p:nvPr>
            <p:ph type="title"/>
          </p:nvPr>
        </p:nvSpPr>
        <p:spPr>
          <a:xfrm>
            <a:off x="590972" y="154616"/>
            <a:ext cx="7931537" cy="839304"/>
          </a:xfrm>
          <a:prstGeom prst="rect">
            <a:avLst/>
          </a:prstGeom>
        </p:spPr>
        <p:txBody>
          <a:bodyPr/>
          <a:lstStyle/>
          <a:p>
            <a:r>
              <a:rPr lang="en-US" dirty="0"/>
              <a:t>Numeracy on the job</a:t>
            </a:r>
          </a:p>
        </p:txBody>
      </p:sp>
      <p:sp>
        <p:nvSpPr>
          <p:cNvPr id="4" name="Text Placeholder 3"/>
          <p:cNvSpPr>
            <a:spLocks noGrp="1"/>
          </p:cNvSpPr>
          <p:nvPr>
            <p:ph type="body" sz="quarter" idx="12"/>
          </p:nvPr>
        </p:nvSpPr>
        <p:spPr>
          <a:xfrm>
            <a:off x="5041900" y="950857"/>
            <a:ext cx="3873500" cy="3158435"/>
          </a:xfrm>
        </p:spPr>
        <p:txBody>
          <a:bodyPr/>
          <a:lstStyle/>
          <a:p>
            <a:r>
              <a:rPr lang="en-US" sz="2200" b="1" dirty="0"/>
              <a:t>Welders</a:t>
            </a:r>
            <a:r>
              <a:rPr lang="en-US" sz="2200" dirty="0"/>
              <a:t> estimate the quality of consumables such as rods or wire, required to complete jobs based on the volume of welding to be done – (estimation) level 2.</a:t>
            </a:r>
          </a:p>
        </p:txBody>
      </p:sp>
    </p:spTree>
    <p:extLst>
      <p:ext uri="{BB962C8B-B14F-4D97-AF65-F5344CB8AC3E}">
        <p14:creationId xmlns:p14="http://schemas.microsoft.com/office/powerpoint/2010/main" val="2720134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3772452" cy="3158435"/>
          </a:xfrm>
          <a:prstGeom prst="rect">
            <a:avLst/>
          </a:prstGeom>
        </p:spPr>
        <p:txBody>
          <a:bodyPr numCol="1" spcCol="182880"/>
          <a:lstStyle/>
          <a:p>
            <a:r>
              <a:rPr lang="en-CA" sz="2200" b="1" dirty="0"/>
              <a:t>Aerospace technicians </a:t>
            </a:r>
            <a:r>
              <a:rPr lang="en-CA" sz="2200" dirty="0"/>
              <a:t>scan gauges and digital readouts for operating data such as revolutions per minute, electrical readings, torque and thrust forces – (reading) level 1.</a:t>
            </a:r>
          </a:p>
        </p:txBody>
      </p:sp>
      <p:sp>
        <p:nvSpPr>
          <p:cNvPr id="2" name="Title 1"/>
          <p:cNvSpPr>
            <a:spLocks noGrp="1"/>
          </p:cNvSpPr>
          <p:nvPr>
            <p:ph type="title"/>
          </p:nvPr>
        </p:nvSpPr>
        <p:spPr>
          <a:xfrm>
            <a:off x="590972" y="154616"/>
            <a:ext cx="7931537" cy="839304"/>
          </a:xfrm>
          <a:prstGeom prst="rect">
            <a:avLst/>
          </a:prstGeom>
        </p:spPr>
        <p:txBody>
          <a:bodyPr/>
          <a:lstStyle/>
          <a:p>
            <a:r>
              <a:rPr lang="en-US" dirty="0"/>
              <a:t>Reading on the job</a:t>
            </a:r>
          </a:p>
        </p:txBody>
      </p:sp>
      <p:sp>
        <p:nvSpPr>
          <p:cNvPr id="4" name="Text Placeholder 3"/>
          <p:cNvSpPr>
            <a:spLocks noGrp="1"/>
          </p:cNvSpPr>
          <p:nvPr>
            <p:ph type="body" sz="quarter" idx="12"/>
          </p:nvPr>
        </p:nvSpPr>
        <p:spPr>
          <a:xfrm>
            <a:off x="4648200" y="950857"/>
            <a:ext cx="4025900" cy="3158435"/>
          </a:xfrm>
        </p:spPr>
        <p:txBody>
          <a:bodyPr/>
          <a:lstStyle/>
          <a:p>
            <a:r>
              <a:rPr lang="en-CA" sz="2200" b="1" dirty="0"/>
              <a:t>Automotive painters </a:t>
            </a:r>
            <a:r>
              <a:rPr lang="en-CA" sz="2200" dirty="0"/>
              <a:t>use colour chips to locate paint codes for non-standard vehicle colours. They locate paint codes by visually comparing different colour chips to vehicle paint colours until direct matches are found – (reading) level 2.</a:t>
            </a:r>
          </a:p>
        </p:txBody>
      </p:sp>
    </p:spTree>
    <p:extLst>
      <p:ext uri="{BB962C8B-B14F-4D97-AF65-F5344CB8AC3E}">
        <p14:creationId xmlns:p14="http://schemas.microsoft.com/office/powerpoint/2010/main" val="3992971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3924852" cy="3158435"/>
          </a:xfrm>
          <a:prstGeom prst="rect">
            <a:avLst/>
          </a:prstGeom>
        </p:spPr>
        <p:txBody>
          <a:bodyPr numCol="1" spcCol="182880"/>
          <a:lstStyle/>
          <a:p>
            <a:r>
              <a:rPr lang="en-CA" sz="2200" b="1" dirty="0"/>
              <a:t>Hair stylists </a:t>
            </a:r>
            <a:r>
              <a:rPr lang="en-CA" sz="2200" dirty="0"/>
              <a:t>review specifications on colour charts and tables to locate product names, identification numbers, processing times and mixing ratios for peroxides and colouring agents – (reading) level 3.</a:t>
            </a:r>
          </a:p>
          <a:p>
            <a:pPr marL="0" indent="0">
              <a:buNone/>
            </a:pPr>
            <a:endParaRPr lang="en-US" sz="2200" dirty="0"/>
          </a:p>
        </p:txBody>
      </p:sp>
      <p:sp>
        <p:nvSpPr>
          <p:cNvPr id="2" name="Title 1"/>
          <p:cNvSpPr>
            <a:spLocks noGrp="1"/>
          </p:cNvSpPr>
          <p:nvPr>
            <p:ph type="title"/>
          </p:nvPr>
        </p:nvSpPr>
        <p:spPr>
          <a:xfrm>
            <a:off x="590972" y="154616"/>
            <a:ext cx="7931537" cy="839304"/>
          </a:xfrm>
          <a:prstGeom prst="rect">
            <a:avLst/>
          </a:prstGeom>
        </p:spPr>
        <p:txBody>
          <a:bodyPr/>
          <a:lstStyle/>
          <a:p>
            <a:r>
              <a:rPr lang="en-US" dirty="0"/>
              <a:t>Reading on the job  </a:t>
            </a:r>
            <a:r>
              <a:rPr lang="en-US" sz="2400" b="0" dirty="0"/>
              <a:t>(continued)</a:t>
            </a:r>
          </a:p>
        </p:txBody>
      </p:sp>
    </p:spTree>
    <p:extLst>
      <p:ext uri="{BB962C8B-B14F-4D97-AF65-F5344CB8AC3E}">
        <p14:creationId xmlns:p14="http://schemas.microsoft.com/office/powerpoint/2010/main" val="1731169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600200" y="4241800"/>
            <a:ext cx="4381500" cy="451692"/>
          </a:xfrm>
        </p:spPr>
        <p:txBody>
          <a:bodyPr/>
          <a:lstStyle/>
          <a:p>
            <a:pPr marL="0" indent="0">
              <a:buNone/>
            </a:pPr>
            <a:r>
              <a:rPr lang="en-CA" sz="1600" dirty="0">
                <a:solidFill>
                  <a:srgbClr val="00A0D6"/>
                </a:solidFill>
                <a:hlinkClick r:id="rId3"/>
              </a:rPr>
              <a:t>https://</a:t>
            </a:r>
            <a:r>
              <a:rPr lang="en-CA" sz="1600" dirty="0" err="1">
                <a:solidFill>
                  <a:srgbClr val="00A0D6"/>
                </a:solidFill>
                <a:hlinkClick r:id="rId3"/>
              </a:rPr>
              <a:t>www.youtube.com</a:t>
            </a:r>
            <a:r>
              <a:rPr lang="en-CA" sz="1600" dirty="0">
                <a:solidFill>
                  <a:srgbClr val="00A0D6"/>
                </a:solidFill>
                <a:hlinkClick r:id="rId3"/>
              </a:rPr>
              <a:t>/</a:t>
            </a:r>
            <a:r>
              <a:rPr lang="en-CA" sz="1600" dirty="0" err="1">
                <a:solidFill>
                  <a:srgbClr val="00A0D6"/>
                </a:solidFill>
                <a:hlinkClick r:id="rId3"/>
              </a:rPr>
              <a:t>watch?v</a:t>
            </a:r>
            <a:r>
              <a:rPr lang="en-CA" sz="1600" dirty="0">
                <a:solidFill>
                  <a:srgbClr val="00A0D6"/>
                </a:solidFill>
                <a:hlinkClick r:id="rId3"/>
              </a:rPr>
              <a:t>=_ppqpzXfcx4</a:t>
            </a:r>
            <a:endParaRPr lang="en-CA" sz="1600" dirty="0">
              <a:solidFill>
                <a:srgbClr val="00A0D6"/>
              </a:solidFill>
            </a:endParaRPr>
          </a:p>
          <a:p>
            <a:pPr marL="0" indent="0">
              <a:buNone/>
            </a:pPr>
            <a:endParaRPr lang="en-US" dirty="0"/>
          </a:p>
        </p:txBody>
      </p:sp>
      <p:pic>
        <p:nvPicPr>
          <p:cNvPr id="4" name="Picture 3">
            <a:extLst>
              <a:ext uri="{FF2B5EF4-FFF2-40B4-BE49-F238E27FC236}">
                <a16:creationId xmlns:a16="http://schemas.microsoft.com/office/drawing/2014/main" id="{7DA44B43-3DDB-FBAE-DCD5-EE0E2A84681C}"/>
              </a:ext>
            </a:extLst>
          </p:cNvPr>
          <p:cNvPicPr>
            <a:picLocks noChangeAspect="1"/>
          </p:cNvPicPr>
          <p:nvPr/>
        </p:nvPicPr>
        <p:blipFill>
          <a:blip r:embed="rId4"/>
          <a:stretch>
            <a:fillRect/>
          </a:stretch>
        </p:blipFill>
        <p:spPr>
          <a:xfrm>
            <a:off x="1566333" y="287255"/>
            <a:ext cx="6167967" cy="3822572"/>
          </a:xfrm>
          <a:prstGeom prst="rect">
            <a:avLst/>
          </a:prstGeom>
        </p:spPr>
      </p:pic>
      <p:pic>
        <p:nvPicPr>
          <p:cNvPr id="2" name="Picture 1" descr="QR Intro-vide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124" y="3481270"/>
            <a:ext cx="1141529" cy="1141529"/>
          </a:xfrm>
          <a:prstGeom prst="rect">
            <a:avLst/>
          </a:prstGeom>
        </p:spPr>
      </p:pic>
    </p:spTree>
    <p:extLst>
      <p:ext uri="{BB962C8B-B14F-4D97-AF65-F5344CB8AC3E}">
        <p14:creationId xmlns:p14="http://schemas.microsoft.com/office/powerpoint/2010/main" val="3931544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7" y="950857"/>
            <a:ext cx="3715011" cy="3158435"/>
          </a:xfrm>
        </p:spPr>
        <p:txBody>
          <a:bodyPr/>
          <a:lstStyle/>
          <a:p>
            <a:r>
              <a:rPr lang="en-US" sz="2400" dirty="0"/>
              <a:t>Huge demand/</a:t>
            </a:r>
            <a:br>
              <a:rPr lang="en-US" sz="2400" dirty="0"/>
            </a:br>
            <a:r>
              <a:rPr lang="en-US" sz="2400" dirty="0"/>
              <a:t>Job security</a:t>
            </a:r>
          </a:p>
          <a:p>
            <a:r>
              <a:rPr lang="en-US" sz="2400" dirty="0"/>
              <a:t>Great salary potential and opportunity to make money while you learn</a:t>
            </a:r>
          </a:p>
          <a:p>
            <a:r>
              <a:rPr lang="en-US" sz="2400" dirty="0"/>
              <a:t>Opportunities for advancement and </a:t>
            </a:r>
            <a:br>
              <a:rPr lang="en-US" sz="2400" dirty="0"/>
            </a:br>
            <a:r>
              <a:rPr lang="en-US" sz="2400" dirty="0"/>
              <a:t>self-employment</a:t>
            </a:r>
          </a:p>
        </p:txBody>
      </p:sp>
      <p:sp>
        <p:nvSpPr>
          <p:cNvPr id="8" name="Text Placeholder 7"/>
          <p:cNvSpPr>
            <a:spLocks noGrp="1"/>
          </p:cNvSpPr>
          <p:nvPr>
            <p:ph type="body" sz="quarter" idx="12"/>
          </p:nvPr>
        </p:nvSpPr>
        <p:spPr>
          <a:xfrm>
            <a:off x="4762500" y="950857"/>
            <a:ext cx="3975100" cy="3158435"/>
          </a:xfrm>
        </p:spPr>
        <p:txBody>
          <a:bodyPr/>
          <a:lstStyle/>
          <a:p>
            <a:pPr lvl="0">
              <a:buClr>
                <a:srgbClr val="0F6FC6"/>
              </a:buClr>
            </a:pPr>
            <a:r>
              <a:rPr lang="en-US" sz="2400" dirty="0">
                <a:solidFill>
                  <a:srgbClr val="FFFFFF"/>
                </a:solidFill>
              </a:rPr>
              <a:t>Accessible and affordable education</a:t>
            </a:r>
          </a:p>
          <a:p>
            <a:pPr lvl="0">
              <a:buClr>
                <a:srgbClr val="0F6FC6"/>
              </a:buClr>
            </a:pPr>
            <a:r>
              <a:rPr lang="en-US" sz="2400" dirty="0">
                <a:solidFill>
                  <a:srgbClr val="FFFFFF"/>
                </a:solidFill>
              </a:rPr>
              <a:t>Skilled trades evolve with technological advancements</a:t>
            </a:r>
          </a:p>
          <a:p>
            <a:pPr lvl="0">
              <a:buClr>
                <a:srgbClr val="0F6FC6"/>
              </a:buClr>
            </a:pPr>
            <a:r>
              <a:rPr lang="en-US" sz="2400" dirty="0">
                <a:solidFill>
                  <a:srgbClr val="FFFFFF"/>
                </a:solidFill>
              </a:rPr>
              <a:t>High job satisfaction</a:t>
            </a:r>
          </a:p>
          <a:p>
            <a:pPr lvl="0">
              <a:buClr>
                <a:srgbClr val="0F6FC6"/>
              </a:buClr>
            </a:pPr>
            <a:r>
              <a:rPr lang="en-US" sz="2400" dirty="0">
                <a:solidFill>
                  <a:srgbClr val="FFFFFF"/>
                </a:solidFill>
              </a:rPr>
              <a:t>Room for people with a variety of interests and </a:t>
            </a:r>
            <a:br>
              <a:rPr lang="en-US" sz="2400" dirty="0">
                <a:solidFill>
                  <a:srgbClr val="FFFFFF"/>
                </a:solidFill>
              </a:rPr>
            </a:br>
            <a:r>
              <a:rPr lang="en-US" sz="2400" dirty="0">
                <a:solidFill>
                  <a:srgbClr val="FFFFFF"/>
                </a:solidFill>
              </a:rPr>
              <a:t>skill sets.</a:t>
            </a:r>
          </a:p>
          <a:p>
            <a:pPr lvl="0">
              <a:buClr>
                <a:srgbClr val="0F6FC6"/>
              </a:buClr>
            </a:pPr>
            <a:endParaRPr lang="en-US" sz="2400" dirty="0">
              <a:solidFill>
                <a:srgbClr val="FFFFFF"/>
              </a:solidFill>
            </a:endParaRPr>
          </a:p>
          <a:p>
            <a:endParaRPr lang="en-US" sz="2400" dirty="0"/>
          </a:p>
        </p:txBody>
      </p:sp>
      <p:sp>
        <p:nvSpPr>
          <p:cNvPr id="2" name="Title 1"/>
          <p:cNvSpPr>
            <a:spLocks noGrp="1"/>
          </p:cNvSpPr>
          <p:nvPr>
            <p:ph type="title"/>
          </p:nvPr>
        </p:nvSpPr>
        <p:spPr/>
        <p:txBody>
          <a:bodyPr/>
          <a:lstStyle/>
          <a:p>
            <a:r>
              <a:rPr lang="en-US" dirty="0"/>
              <a:t>Why trades?</a:t>
            </a:r>
          </a:p>
        </p:txBody>
      </p:sp>
    </p:spTree>
    <p:extLst>
      <p:ext uri="{BB962C8B-B14F-4D97-AF65-F5344CB8AC3E}">
        <p14:creationId xmlns:p14="http://schemas.microsoft.com/office/powerpoint/2010/main" val="184695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lternate Process 7">
            <a:extLst>
              <a:ext uri="{FF2B5EF4-FFF2-40B4-BE49-F238E27FC236}">
                <a16:creationId xmlns:a16="http://schemas.microsoft.com/office/drawing/2014/main" id="{C21996EF-E2BD-C2D0-562A-FC5C92C21AB3}"/>
              </a:ext>
            </a:extLst>
          </p:cNvPr>
          <p:cNvSpPr/>
          <p:nvPr/>
        </p:nvSpPr>
        <p:spPr>
          <a:xfrm>
            <a:off x="5984678" y="584974"/>
            <a:ext cx="2679700" cy="2049502"/>
          </a:xfrm>
          <a:prstGeom prst="flowChartAlternateProcess">
            <a:avLst/>
          </a:prstGeom>
          <a:blipFill rotWithShape="1">
            <a:blip r:embed="rId3"/>
            <a:srcRect/>
            <a:stretch>
              <a:fillRect l="-26270" t="-5156" r="-34088" b="-18078"/>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9" name="Text Placeholder 8"/>
          <p:cNvSpPr>
            <a:spLocks noGrp="1"/>
          </p:cNvSpPr>
          <p:nvPr>
            <p:ph type="body" sz="quarter" idx="11"/>
          </p:nvPr>
        </p:nvSpPr>
        <p:spPr/>
        <p:txBody>
          <a:bodyPr numCol="1"/>
          <a:lstStyle/>
          <a:p>
            <a:pPr>
              <a:lnSpc>
                <a:spcPct val="80000"/>
              </a:lnSpc>
              <a:spcBef>
                <a:spcPts val="900"/>
              </a:spcBef>
            </a:pPr>
            <a:r>
              <a:rPr lang="en-US" sz="2200" dirty="0"/>
              <a:t>Adaptability</a:t>
            </a:r>
          </a:p>
          <a:p>
            <a:pPr>
              <a:lnSpc>
                <a:spcPct val="80000"/>
              </a:lnSpc>
              <a:spcBef>
                <a:spcPts val="900"/>
              </a:spcBef>
            </a:pPr>
            <a:r>
              <a:rPr lang="en-US" sz="2200" dirty="0"/>
              <a:t>Collaboration</a:t>
            </a:r>
          </a:p>
          <a:p>
            <a:pPr>
              <a:lnSpc>
                <a:spcPct val="80000"/>
              </a:lnSpc>
              <a:spcBef>
                <a:spcPts val="900"/>
              </a:spcBef>
            </a:pPr>
            <a:r>
              <a:rPr lang="en-US" sz="2200" dirty="0"/>
              <a:t>Communication</a:t>
            </a:r>
          </a:p>
          <a:p>
            <a:pPr>
              <a:lnSpc>
                <a:spcPct val="80000"/>
              </a:lnSpc>
              <a:spcBef>
                <a:spcPts val="900"/>
              </a:spcBef>
            </a:pPr>
            <a:r>
              <a:rPr lang="en-US" sz="2200" dirty="0"/>
              <a:t>Creativity &amp; Innovation</a:t>
            </a:r>
          </a:p>
          <a:p>
            <a:pPr>
              <a:lnSpc>
                <a:spcPct val="80000"/>
              </a:lnSpc>
              <a:spcBef>
                <a:spcPts val="900"/>
              </a:spcBef>
            </a:pPr>
            <a:r>
              <a:rPr lang="en-US" sz="2200" dirty="0"/>
              <a:t>Digital</a:t>
            </a:r>
          </a:p>
          <a:p>
            <a:pPr>
              <a:lnSpc>
                <a:spcPct val="80000"/>
              </a:lnSpc>
              <a:spcBef>
                <a:spcPts val="900"/>
              </a:spcBef>
            </a:pPr>
            <a:r>
              <a:rPr lang="en-US" sz="2200" dirty="0"/>
              <a:t>Numeracy</a:t>
            </a:r>
          </a:p>
          <a:p>
            <a:pPr>
              <a:lnSpc>
                <a:spcPct val="80000"/>
              </a:lnSpc>
              <a:spcBef>
                <a:spcPts val="900"/>
              </a:spcBef>
            </a:pPr>
            <a:r>
              <a:rPr lang="en-US" sz="2200" dirty="0"/>
              <a:t>Problem Solving</a:t>
            </a:r>
          </a:p>
          <a:p>
            <a:pPr>
              <a:lnSpc>
                <a:spcPct val="80000"/>
              </a:lnSpc>
              <a:spcBef>
                <a:spcPts val="900"/>
              </a:spcBef>
            </a:pPr>
            <a:r>
              <a:rPr lang="en-US" sz="2200" dirty="0"/>
              <a:t>Reading</a:t>
            </a:r>
          </a:p>
          <a:p>
            <a:pPr>
              <a:lnSpc>
                <a:spcPct val="80000"/>
              </a:lnSpc>
              <a:spcBef>
                <a:spcPts val="900"/>
              </a:spcBef>
            </a:pPr>
            <a:r>
              <a:rPr lang="en-US" sz="2200" dirty="0"/>
              <a:t>Writing</a:t>
            </a:r>
          </a:p>
        </p:txBody>
      </p:sp>
      <p:sp>
        <p:nvSpPr>
          <p:cNvPr id="4" name="Title 3"/>
          <p:cNvSpPr>
            <a:spLocks noGrp="1"/>
          </p:cNvSpPr>
          <p:nvPr>
            <p:ph type="title"/>
          </p:nvPr>
        </p:nvSpPr>
        <p:spPr/>
        <p:txBody>
          <a:bodyPr/>
          <a:lstStyle/>
          <a:p>
            <a:r>
              <a:rPr lang="en-US" dirty="0"/>
              <a:t>Skills for Success</a:t>
            </a:r>
          </a:p>
        </p:txBody>
      </p:sp>
      <p:sp>
        <p:nvSpPr>
          <p:cNvPr id="7" name="Alternate Process 6">
            <a:extLst>
              <a:ext uri="{FF2B5EF4-FFF2-40B4-BE49-F238E27FC236}">
                <a16:creationId xmlns:a16="http://schemas.microsoft.com/office/drawing/2014/main" id="{C21996EF-E2BD-C2D0-562A-FC5C92C21AB3}"/>
              </a:ext>
            </a:extLst>
          </p:cNvPr>
          <p:cNvSpPr/>
          <p:nvPr/>
        </p:nvSpPr>
        <p:spPr>
          <a:xfrm>
            <a:off x="3880575" y="1190818"/>
            <a:ext cx="2492350" cy="1841500"/>
          </a:xfrm>
          <a:prstGeom prst="flowChartAlternateProcess">
            <a:avLst/>
          </a:prstGeom>
          <a:blipFill rotWithShape="1">
            <a:blip r:embed="rId4"/>
            <a:srcRect/>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11" name="Alternate Process 10">
            <a:extLst>
              <a:ext uri="{FF2B5EF4-FFF2-40B4-BE49-F238E27FC236}">
                <a16:creationId xmlns:a16="http://schemas.microsoft.com/office/drawing/2014/main" id="{C21996EF-E2BD-C2D0-562A-FC5C92C21AB3}"/>
              </a:ext>
            </a:extLst>
          </p:cNvPr>
          <p:cNvSpPr/>
          <p:nvPr/>
        </p:nvSpPr>
        <p:spPr>
          <a:xfrm>
            <a:off x="5778500" y="2362200"/>
            <a:ext cx="2509206" cy="1833426"/>
          </a:xfrm>
          <a:prstGeom prst="flowChartAlternateProcess">
            <a:avLst/>
          </a:prstGeom>
          <a:blipFill rotWithShape="1">
            <a:blip r:embed="rId5"/>
            <a:srcRect/>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3025855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 learn more, visit this website: </a:t>
            </a:r>
            <a:endParaRPr lang="en-US" dirty="0"/>
          </a:p>
        </p:txBody>
      </p:sp>
      <p:sp>
        <p:nvSpPr>
          <p:cNvPr id="3" name="Text Placeholder 2"/>
          <p:cNvSpPr>
            <a:spLocks noGrp="1"/>
          </p:cNvSpPr>
          <p:nvPr>
            <p:ph type="body" sz="quarter" idx="11"/>
          </p:nvPr>
        </p:nvSpPr>
        <p:spPr>
          <a:xfrm>
            <a:off x="689817" y="1897450"/>
            <a:ext cx="4421103" cy="2608068"/>
          </a:xfrm>
        </p:spPr>
        <p:txBody>
          <a:bodyPr/>
          <a:lstStyle/>
          <a:p>
            <a:pPr marL="0" indent="0">
              <a:buNone/>
            </a:pPr>
            <a:r>
              <a:rPr lang="en-CA" b="1" dirty="0"/>
              <a:t>Skills/Compétences Canada</a:t>
            </a:r>
          </a:p>
          <a:p>
            <a:pPr marL="0" indent="0">
              <a:buNone/>
            </a:pPr>
            <a:r>
              <a:rPr lang="en-CA" sz="1600" dirty="0">
                <a:hlinkClick r:id="rId3"/>
              </a:rPr>
              <a:t>https://www.skillscompetencescanada.com/en/program/skills-for-success/</a:t>
            </a:r>
            <a:endParaRPr lang="en-CA" dirty="0"/>
          </a:p>
          <a:p>
            <a:pPr marL="0" indent="0">
              <a:buNone/>
            </a:pPr>
            <a:endParaRPr lang="en-US" dirty="0"/>
          </a:p>
        </p:txBody>
      </p:sp>
      <p:sp>
        <p:nvSpPr>
          <p:cNvPr id="4" name="Alternate Process 3">
            <a:extLst>
              <a:ext uri="{FF2B5EF4-FFF2-40B4-BE49-F238E27FC236}">
                <a16:creationId xmlns:a16="http://schemas.microsoft.com/office/drawing/2014/main" id="{C21996EF-E2BD-C2D0-562A-FC5C92C21AB3}"/>
              </a:ext>
            </a:extLst>
          </p:cNvPr>
          <p:cNvSpPr/>
          <p:nvPr/>
        </p:nvSpPr>
        <p:spPr>
          <a:xfrm>
            <a:off x="5448789" y="1980657"/>
            <a:ext cx="3047437" cy="2425816"/>
          </a:xfrm>
          <a:prstGeom prst="flowChartAlternateProcess">
            <a:avLst/>
          </a:prstGeom>
          <a:blipFill rotWithShape="1">
            <a:blip r:embed="rId4"/>
            <a:srcRect/>
            <a:stretch>
              <a:fillRect t="-6127" r="-14336"/>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pic>
        <p:nvPicPr>
          <p:cNvPr id="7" name="Picture 6" descr="QR-SCC-SFS-ENG.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008" y="3264840"/>
            <a:ext cx="1141634" cy="1141634"/>
          </a:xfrm>
          <a:prstGeom prst="rect">
            <a:avLst/>
          </a:prstGeom>
        </p:spPr>
      </p:pic>
    </p:spTree>
    <p:extLst>
      <p:ext uri="{BB962C8B-B14F-4D97-AF65-F5344CB8AC3E}">
        <p14:creationId xmlns:p14="http://schemas.microsoft.com/office/powerpoint/2010/main" val="1938349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1301556"/>
            <a:ext cx="7939640" cy="2807736"/>
          </a:xfrm>
        </p:spPr>
        <p:txBody>
          <a:bodyPr/>
          <a:lstStyle/>
          <a:p>
            <a:pPr>
              <a:spcAft>
                <a:spcPts val="1200"/>
              </a:spcAft>
            </a:pPr>
            <a:r>
              <a:rPr lang="en-US" b="1" dirty="0"/>
              <a:t>Skills for Success </a:t>
            </a:r>
            <a:r>
              <a:rPr lang="en-US" dirty="0"/>
              <a:t>is a framework of skills, identified and launched by the Government of Canada in May of 2021, in response to an evolving job market. </a:t>
            </a:r>
          </a:p>
          <a:p>
            <a:r>
              <a:rPr lang="en-US" dirty="0"/>
              <a:t>Within the Skills for Success framework, </a:t>
            </a:r>
            <a:br>
              <a:rPr lang="en-US" dirty="0"/>
            </a:br>
            <a:r>
              <a:rPr lang="en-US" dirty="0"/>
              <a:t>there are </a:t>
            </a:r>
            <a:r>
              <a:rPr lang="en-US" b="1" dirty="0"/>
              <a:t>9 </a:t>
            </a:r>
            <a:r>
              <a:rPr lang="en-US" dirty="0"/>
              <a:t>specific skills.</a:t>
            </a:r>
          </a:p>
        </p:txBody>
      </p:sp>
      <p:sp>
        <p:nvSpPr>
          <p:cNvPr id="4" name="Title 3"/>
          <p:cNvSpPr>
            <a:spLocks noGrp="1"/>
          </p:cNvSpPr>
          <p:nvPr>
            <p:ph type="title"/>
          </p:nvPr>
        </p:nvSpPr>
        <p:spPr>
          <a:xfrm>
            <a:off x="590972" y="154616"/>
            <a:ext cx="7931537" cy="839304"/>
          </a:xfrm>
          <a:prstGeom prst="rect">
            <a:avLst/>
          </a:prstGeom>
        </p:spPr>
        <p:txBody>
          <a:bodyPr/>
          <a:lstStyle/>
          <a:p>
            <a:r>
              <a:rPr lang="en-US" dirty="0"/>
              <a:t>What is ‘Skills for Success’?</a:t>
            </a:r>
          </a:p>
        </p:txBody>
      </p:sp>
    </p:spTree>
    <p:extLst>
      <p:ext uri="{BB962C8B-B14F-4D97-AF65-F5344CB8AC3E}">
        <p14:creationId xmlns:p14="http://schemas.microsoft.com/office/powerpoint/2010/main" val="3209791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Skills for Success</a:t>
            </a:r>
          </a:p>
        </p:txBody>
      </p:sp>
      <p:sp>
        <p:nvSpPr>
          <p:cNvPr id="9" name="Text Placeholder 8"/>
          <p:cNvSpPr>
            <a:spLocks noGrp="1"/>
          </p:cNvSpPr>
          <p:nvPr>
            <p:ph type="body" sz="quarter" idx="11"/>
          </p:nvPr>
        </p:nvSpPr>
        <p:spPr>
          <a:xfrm>
            <a:off x="596348" y="1001657"/>
            <a:ext cx="7414940" cy="2198743"/>
          </a:xfrm>
        </p:spPr>
        <p:txBody>
          <a:bodyPr rIns="0" numCol="2"/>
          <a:lstStyle/>
          <a:p>
            <a:pPr>
              <a:lnSpc>
                <a:spcPct val="80000"/>
              </a:lnSpc>
              <a:spcBef>
                <a:spcPts val="900"/>
              </a:spcBef>
            </a:pPr>
            <a:r>
              <a:rPr lang="en-US" sz="2600" dirty="0"/>
              <a:t>Adaptability</a:t>
            </a:r>
          </a:p>
          <a:p>
            <a:pPr>
              <a:lnSpc>
                <a:spcPct val="80000"/>
              </a:lnSpc>
              <a:spcBef>
                <a:spcPts val="900"/>
              </a:spcBef>
            </a:pPr>
            <a:r>
              <a:rPr lang="en-US" sz="2600" dirty="0"/>
              <a:t>Collaboration</a:t>
            </a:r>
          </a:p>
          <a:p>
            <a:pPr>
              <a:lnSpc>
                <a:spcPct val="80000"/>
              </a:lnSpc>
              <a:spcBef>
                <a:spcPts val="900"/>
              </a:spcBef>
            </a:pPr>
            <a:r>
              <a:rPr lang="en-US" sz="2600" dirty="0"/>
              <a:t>Communication</a:t>
            </a:r>
          </a:p>
          <a:p>
            <a:pPr>
              <a:lnSpc>
                <a:spcPct val="80000"/>
              </a:lnSpc>
              <a:spcBef>
                <a:spcPts val="900"/>
              </a:spcBef>
            </a:pPr>
            <a:r>
              <a:rPr lang="en-US" sz="2600" dirty="0"/>
              <a:t>Creativity &amp; Innovation</a:t>
            </a:r>
          </a:p>
          <a:p>
            <a:pPr>
              <a:lnSpc>
                <a:spcPct val="80000"/>
              </a:lnSpc>
              <a:spcBef>
                <a:spcPts val="900"/>
              </a:spcBef>
            </a:pPr>
            <a:r>
              <a:rPr lang="en-US" sz="2600" dirty="0"/>
              <a:t>Digital</a:t>
            </a:r>
          </a:p>
          <a:p>
            <a:pPr>
              <a:lnSpc>
                <a:spcPct val="80000"/>
              </a:lnSpc>
              <a:spcBef>
                <a:spcPts val="900"/>
              </a:spcBef>
            </a:pPr>
            <a:r>
              <a:rPr lang="en-US" sz="2600" dirty="0"/>
              <a:t>Numeracy</a:t>
            </a:r>
          </a:p>
          <a:p>
            <a:pPr>
              <a:lnSpc>
                <a:spcPct val="80000"/>
              </a:lnSpc>
              <a:spcBef>
                <a:spcPts val="900"/>
              </a:spcBef>
            </a:pPr>
            <a:r>
              <a:rPr lang="en-US" sz="2600" dirty="0"/>
              <a:t>Problem Solving</a:t>
            </a:r>
          </a:p>
          <a:p>
            <a:pPr>
              <a:lnSpc>
                <a:spcPct val="80000"/>
              </a:lnSpc>
              <a:spcBef>
                <a:spcPts val="900"/>
              </a:spcBef>
            </a:pPr>
            <a:r>
              <a:rPr lang="en-US" sz="2600" dirty="0"/>
              <a:t>Reading</a:t>
            </a:r>
          </a:p>
          <a:p>
            <a:pPr>
              <a:lnSpc>
                <a:spcPct val="80000"/>
              </a:lnSpc>
              <a:spcBef>
                <a:spcPts val="900"/>
              </a:spcBef>
            </a:pPr>
            <a:r>
              <a:rPr lang="en-US" sz="2600" dirty="0"/>
              <a:t>Writing</a:t>
            </a:r>
          </a:p>
          <a:p>
            <a:pPr>
              <a:lnSpc>
                <a:spcPct val="90000"/>
              </a:lnSpc>
              <a:spcBef>
                <a:spcPts val="900"/>
              </a:spcBef>
            </a:pPr>
            <a:endParaRPr lang="en-US" sz="2600" dirty="0"/>
          </a:p>
        </p:txBody>
      </p:sp>
      <p:sp>
        <p:nvSpPr>
          <p:cNvPr id="5" name="Alternate Process 4">
            <a:extLst>
              <a:ext uri="{FF2B5EF4-FFF2-40B4-BE49-F238E27FC236}">
                <a16:creationId xmlns:a16="http://schemas.microsoft.com/office/drawing/2014/main" id="{C21996EF-E2BD-C2D0-562A-FC5C92C21AB3}"/>
              </a:ext>
            </a:extLst>
          </p:cNvPr>
          <p:cNvSpPr/>
          <p:nvPr/>
        </p:nvSpPr>
        <p:spPr>
          <a:xfrm>
            <a:off x="5918200" y="2578100"/>
            <a:ext cx="2567365" cy="1896926"/>
          </a:xfrm>
          <a:prstGeom prst="flowChartAlternateProcess">
            <a:avLst/>
          </a:prstGeom>
          <a:blipFill rotWithShape="1">
            <a:blip r:embed="rId3"/>
            <a:srcRect/>
            <a:stretch>
              <a:fillRect l="-3497" t="-6025" r="-9893" b="-7365"/>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78399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Skills for Success</a:t>
            </a:r>
            <a:endParaRPr lang="en-US" dirty="0"/>
          </a:p>
        </p:txBody>
      </p:sp>
      <p:sp>
        <p:nvSpPr>
          <p:cNvPr id="5" name="Text Placeholder 4"/>
          <p:cNvSpPr>
            <a:spLocks noGrp="1"/>
          </p:cNvSpPr>
          <p:nvPr>
            <p:ph type="body" sz="quarter" idx="11"/>
          </p:nvPr>
        </p:nvSpPr>
        <p:spPr>
          <a:xfrm>
            <a:off x="596348" y="950857"/>
            <a:ext cx="7544352" cy="3158435"/>
          </a:xfrm>
        </p:spPr>
        <p:txBody>
          <a:bodyPr/>
          <a:lstStyle/>
          <a:p>
            <a:r>
              <a:rPr lang="en-US" dirty="0"/>
              <a:t>Work, learning and life</a:t>
            </a:r>
          </a:p>
          <a:p>
            <a:r>
              <a:rPr lang="en-US" dirty="0"/>
              <a:t>Foundation for learning all other skills</a:t>
            </a:r>
          </a:p>
          <a:p>
            <a:r>
              <a:rPr lang="en-US" dirty="0"/>
              <a:t>Necessary for career growth and adapting </a:t>
            </a:r>
            <a:br>
              <a:rPr lang="en-US" dirty="0"/>
            </a:br>
            <a:r>
              <a:rPr lang="en-US" dirty="0"/>
              <a:t>to changes in the workplace.</a:t>
            </a:r>
          </a:p>
        </p:txBody>
      </p:sp>
      <p:sp>
        <p:nvSpPr>
          <p:cNvPr id="10" name="Alternate Process 9">
            <a:extLst>
              <a:ext uri="{FF2B5EF4-FFF2-40B4-BE49-F238E27FC236}">
                <a16:creationId xmlns:a16="http://schemas.microsoft.com/office/drawing/2014/main" id="{C21996EF-E2BD-C2D0-562A-FC5C92C21AB3}"/>
              </a:ext>
            </a:extLst>
          </p:cNvPr>
          <p:cNvSpPr/>
          <p:nvPr/>
        </p:nvSpPr>
        <p:spPr>
          <a:xfrm>
            <a:off x="6198413" y="2740583"/>
            <a:ext cx="2349239" cy="1735762"/>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3265729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onclusion-Measurement Scale-ENG.jpg"/>
          <p:cNvPicPr>
            <a:picLocks noChangeAspect="1"/>
          </p:cNvPicPr>
          <p:nvPr/>
        </p:nvPicPr>
        <p:blipFill>
          <a:blip r:embed="rId3">
            <a:extLst>
              <a:ext uri="{28A0092B-C50C-407E-A947-70E740481C1C}">
                <a14:useLocalDpi xmlns:a14="http://schemas.microsoft.com/office/drawing/2010/main" val="0"/>
              </a:ext>
            </a:extLst>
          </a:blip>
          <a:srcRect t="-72825" b="-72825"/>
          <a:stretch>
            <a:fillRect/>
          </a:stretch>
        </p:blipFill>
        <p:spPr>
          <a:xfrm>
            <a:off x="591752" y="-698500"/>
            <a:ext cx="7931536" cy="3517900"/>
          </a:xfrm>
          <a:prstGeom prst="rect">
            <a:avLst/>
          </a:prstGeom>
        </p:spPr>
      </p:pic>
      <p:sp>
        <p:nvSpPr>
          <p:cNvPr id="4" name="TextBox 3"/>
          <p:cNvSpPr txBox="1"/>
          <p:nvPr/>
        </p:nvSpPr>
        <p:spPr>
          <a:xfrm>
            <a:off x="590550" y="1765300"/>
            <a:ext cx="7931150" cy="2769989"/>
          </a:xfrm>
          <a:prstGeom prst="rect">
            <a:avLst/>
          </a:prstGeom>
          <a:solidFill>
            <a:schemeClr val="bg1"/>
          </a:solidFill>
        </p:spPr>
        <p:txBody>
          <a:bodyPr wrap="square" lIns="274320" rIns="274320" rtlCol="0">
            <a:spAutoFit/>
          </a:bodyPr>
          <a:lstStyle/>
          <a:p>
            <a:pPr>
              <a:spcAft>
                <a:spcPts val="1200"/>
              </a:spcAft>
            </a:pPr>
            <a:r>
              <a:rPr lang="en-US" sz="2400" dirty="0">
                <a:solidFill>
                  <a:srgbClr val="505150"/>
                </a:solidFill>
                <a:latin typeface="Calibri"/>
                <a:cs typeface="Calibri"/>
              </a:rPr>
              <a:t>The 9 Skills for Success are the foundation for learning. They are used to different degrees (or levels of complexity) in areas of work, learning and life.</a:t>
            </a:r>
          </a:p>
          <a:p>
            <a:endParaRPr lang="en-US" sz="2400" dirty="0">
              <a:latin typeface="Calibri"/>
              <a:cs typeface="Calibri"/>
            </a:endParaRPr>
          </a:p>
          <a:p>
            <a:endParaRPr lang="en-US" sz="2400" dirty="0">
              <a:latin typeface="Calibri"/>
              <a:cs typeface="Calibri"/>
            </a:endParaRPr>
          </a:p>
          <a:p>
            <a:endParaRPr lang="en-US" sz="2400" dirty="0">
              <a:latin typeface="Calibri"/>
              <a:cs typeface="Calibri"/>
            </a:endParaRPr>
          </a:p>
          <a:p>
            <a:pPr>
              <a:tabLst>
                <a:tab pos="863600" algn="ctr"/>
                <a:tab pos="3721100" algn="ctr"/>
                <a:tab pos="6515100" algn="ctr"/>
              </a:tabLst>
            </a:pPr>
            <a:r>
              <a:rPr lang="en-US" sz="2000" dirty="0">
                <a:solidFill>
                  <a:srgbClr val="505150"/>
                </a:solidFill>
                <a:latin typeface="Calibri"/>
                <a:cs typeface="Calibri"/>
              </a:rPr>
              <a:t>	Skilled Trades	Office Job	Training</a:t>
            </a:r>
          </a:p>
        </p:txBody>
      </p:sp>
      <p:grpSp>
        <p:nvGrpSpPr>
          <p:cNvPr id="6" name="Group 5"/>
          <p:cNvGrpSpPr/>
          <p:nvPr/>
        </p:nvGrpSpPr>
        <p:grpSpPr>
          <a:xfrm>
            <a:off x="1270000" y="3124200"/>
            <a:ext cx="6578600" cy="914400"/>
            <a:chOff x="1143000" y="3124200"/>
            <a:chExt cx="6578600" cy="914400"/>
          </a:xfrm>
        </p:grpSpPr>
        <p:pic>
          <p:nvPicPr>
            <p:cNvPr id="7" name="Graphic 6" descr="Tools with solid fill">
              <a:extLst>
                <a:ext uri="{FF2B5EF4-FFF2-40B4-BE49-F238E27FC236}">
                  <a16:creationId xmlns:a16="http://schemas.microsoft.com/office/drawing/2014/main" id="{60A827C8-EC9E-9854-4988-6C45D3ED5D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3000" y="3124200"/>
              <a:ext cx="914400" cy="914400"/>
            </a:xfrm>
            <a:prstGeom prst="rect">
              <a:avLst/>
            </a:prstGeom>
          </p:spPr>
        </p:pic>
        <p:pic>
          <p:nvPicPr>
            <p:cNvPr id="8" name="Graphic 4" descr="Briefcase with solid fill">
              <a:extLst>
                <a:ext uri="{FF2B5EF4-FFF2-40B4-BE49-F238E27FC236}">
                  <a16:creationId xmlns:a16="http://schemas.microsoft.com/office/drawing/2014/main" id="{44A35C97-7751-417C-F281-0F27D90CF84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75100" y="3124200"/>
              <a:ext cx="914400" cy="914400"/>
            </a:xfrm>
            <a:prstGeom prst="rect">
              <a:avLst/>
            </a:prstGeom>
          </p:spPr>
        </p:pic>
        <p:pic>
          <p:nvPicPr>
            <p:cNvPr id="9" name="Graphic 15" descr="Classroom with solid fill">
              <a:extLst>
                <a:ext uri="{FF2B5EF4-FFF2-40B4-BE49-F238E27FC236}">
                  <a16:creationId xmlns:a16="http://schemas.microsoft.com/office/drawing/2014/main" id="{527EA2A5-C9B1-10DE-C7D4-8980353B4E4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07200" y="3124200"/>
              <a:ext cx="914400" cy="914400"/>
            </a:xfrm>
            <a:prstGeom prst="rect">
              <a:avLst/>
            </a:prstGeom>
          </p:spPr>
        </p:pic>
      </p:grpSp>
    </p:spTree>
    <p:extLst>
      <p:ext uri="{BB962C8B-B14F-4D97-AF65-F5344CB8AC3E}">
        <p14:creationId xmlns:p14="http://schemas.microsoft.com/office/powerpoint/2010/main" val="3983879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558801"/>
            <a:ext cx="7939640" cy="2032000"/>
          </a:xfrm>
          <a:prstGeom prst="rect">
            <a:avLst/>
          </a:prstGeom>
        </p:spPr>
        <p:txBody>
          <a:bodyPr/>
          <a:lstStyle/>
          <a:p>
            <a:r>
              <a:rPr lang="en-US" dirty="0"/>
              <a:t>49% of Canadians have limited Reading Skills.</a:t>
            </a:r>
          </a:p>
          <a:p>
            <a:pPr>
              <a:spcAft>
                <a:spcPts val="4200"/>
              </a:spcAft>
            </a:pPr>
            <a:r>
              <a:rPr lang="en-US" dirty="0"/>
              <a:t>43% of Canadians have limited Numeracy Skills.</a:t>
            </a:r>
          </a:p>
          <a:p>
            <a:pPr marL="0" indent="0">
              <a:buNone/>
            </a:pPr>
            <a:r>
              <a:rPr lang="en-US" sz="1600" dirty="0"/>
              <a:t>Source: Programme for the International Assessment </a:t>
            </a:r>
            <a:br>
              <a:rPr lang="en-US" sz="1600" dirty="0"/>
            </a:br>
            <a:r>
              <a:rPr lang="en-US" sz="1600" dirty="0"/>
              <a:t>of Adult Competencies (PIAAC)</a:t>
            </a:r>
          </a:p>
        </p:txBody>
      </p:sp>
      <p:sp>
        <p:nvSpPr>
          <p:cNvPr id="6" name="Alternate Process 5">
            <a:extLst>
              <a:ext uri="{FF2B5EF4-FFF2-40B4-BE49-F238E27FC236}">
                <a16:creationId xmlns:a16="http://schemas.microsoft.com/office/drawing/2014/main" id="{C21996EF-E2BD-C2D0-562A-FC5C92C21AB3}"/>
              </a:ext>
            </a:extLst>
          </p:cNvPr>
          <p:cNvSpPr/>
          <p:nvPr/>
        </p:nvSpPr>
        <p:spPr>
          <a:xfrm>
            <a:off x="5635196" y="2286000"/>
            <a:ext cx="2962704" cy="2189026"/>
          </a:xfrm>
          <a:prstGeom prst="flowChartAlternateProcess">
            <a:avLst/>
          </a:prstGeom>
          <a:blipFill rotWithShape="1">
            <a:blip r:embed="rId3"/>
            <a:srcRect/>
            <a:stretch>
              <a:fillRect l="-19216" t="-33102" r="1" b="-1003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4" name="TextBox 3"/>
          <p:cNvSpPr txBox="1"/>
          <p:nvPr/>
        </p:nvSpPr>
        <p:spPr>
          <a:xfrm>
            <a:off x="1826610" y="3454401"/>
            <a:ext cx="3721100" cy="1107996"/>
          </a:xfrm>
          <a:prstGeom prst="rect">
            <a:avLst/>
          </a:prstGeom>
          <a:noFill/>
        </p:spPr>
        <p:txBody>
          <a:bodyPr wrap="square" rtlCol="0">
            <a:spAutoFit/>
          </a:bodyPr>
          <a:lstStyle/>
          <a:p>
            <a:r>
              <a:rPr lang="en-US" dirty="0">
                <a:solidFill>
                  <a:srgbClr val="00A0D6"/>
                </a:solidFill>
                <a:latin typeface="Calibri"/>
                <a:cs typeface="Calibri"/>
                <a:hlinkClick r:id="rId4"/>
              </a:rPr>
              <a:t>https://srdc.org/srdc-media-center/</a:t>
            </a:r>
            <a:endParaRPr lang="en-US" dirty="0">
              <a:solidFill>
                <a:srgbClr val="00A0D6"/>
              </a:solidFill>
              <a:latin typeface="Calibri"/>
              <a:cs typeface="Calibri"/>
            </a:endParaRPr>
          </a:p>
          <a:p>
            <a:r>
              <a:rPr lang="en-US" sz="1600" dirty="0">
                <a:solidFill>
                  <a:srgbClr val="00A0D6"/>
                </a:solidFill>
                <a:latin typeface="Calibri"/>
                <a:cs typeface="Calibri"/>
              </a:rPr>
              <a:t>New study find workplace training benefits employees' health and job performance</a:t>
            </a:r>
          </a:p>
        </p:txBody>
      </p:sp>
      <p:pic>
        <p:nvPicPr>
          <p:cNvPr id="2" name="Picture 1"/>
          <p:cNvPicPr>
            <a:picLocks noChangeAspect="1"/>
          </p:cNvPicPr>
          <p:nvPr/>
        </p:nvPicPr>
        <p:blipFill>
          <a:blip r:embed="rId5"/>
          <a:stretch>
            <a:fillRect/>
          </a:stretch>
        </p:blipFill>
        <p:spPr>
          <a:xfrm>
            <a:off x="597688" y="3467100"/>
            <a:ext cx="1117600" cy="1117600"/>
          </a:xfrm>
          <a:prstGeom prst="rect">
            <a:avLst/>
          </a:prstGeom>
        </p:spPr>
      </p:pic>
    </p:spTree>
    <p:extLst>
      <p:ext uri="{BB962C8B-B14F-4D97-AF65-F5344CB8AC3E}">
        <p14:creationId xmlns:p14="http://schemas.microsoft.com/office/powerpoint/2010/main" val="2145629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skilled trade?</a:t>
            </a:r>
          </a:p>
        </p:txBody>
      </p:sp>
      <p:sp>
        <p:nvSpPr>
          <p:cNvPr id="3" name="Text Placeholder 2"/>
          <p:cNvSpPr>
            <a:spLocks noGrp="1"/>
          </p:cNvSpPr>
          <p:nvPr>
            <p:ph type="body" sz="quarter" idx="11"/>
          </p:nvPr>
        </p:nvSpPr>
        <p:spPr>
          <a:xfrm>
            <a:off x="596347" y="1027057"/>
            <a:ext cx="4461565" cy="3158435"/>
          </a:xfrm>
        </p:spPr>
        <p:txBody>
          <a:bodyPr/>
          <a:lstStyle/>
          <a:p>
            <a:r>
              <a:rPr lang="en-US" dirty="0"/>
              <a:t>A skilled trade is an occupation that requires a particular skill set, knowledge, or ability.</a:t>
            </a:r>
          </a:p>
        </p:txBody>
      </p:sp>
      <p:sp>
        <p:nvSpPr>
          <p:cNvPr id="8" name="Alternate Process 7">
            <a:extLst>
              <a:ext uri="{FF2B5EF4-FFF2-40B4-BE49-F238E27FC236}">
                <a16:creationId xmlns:a16="http://schemas.microsoft.com/office/drawing/2014/main" id="{C21996EF-E2BD-C2D0-562A-FC5C92C21AB3}"/>
              </a:ext>
            </a:extLst>
          </p:cNvPr>
          <p:cNvSpPr/>
          <p:nvPr/>
        </p:nvSpPr>
        <p:spPr>
          <a:xfrm>
            <a:off x="5110923" y="2284105"/>
            <a:ext cx="3486977" cy="2190921"/>
          </a:xfrm>
          <a:prstGeom prst="flowChartAlternateProcess">
            <a:avLst/>
          </a:prstGeom>
          <a:blipFill rotWithShape="1">
            <a:blip r:embed="rId3"/>
            <a:srcRect/>
            <a:stretch>
              <a:fillRect l="-3086" t="-14828" r="-7490" b="-282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449303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numCol="2" spcCol="182880"/>
          <a:lstStyle/>
          <a:p>
            <a:r>
              <a:rPr lang="en-CA" dirty="0"/>
              <a:t>Brick and Stone Mason</a:t>
            </a:r>
          </a:p>
          <a:p>
            <a:r>
              <a:rPr lang="en-CA" dirty="0"/>
              <a:t>Gas Technician</a:t>
            </a:r>
          </a:p>
          <a:p>
            <a:r>
              <a:rPr lang="en-CA" dirty="0"/>
              <a:t>Electrician</a:t>
            </a:r>
          </a:p>
          <a:p>
            <a:r>
              <a:rPr lang="en-CA" dirty="0"/>
              <a:t>Metal Fabricator</a:t>
            </a:r>
          </a:p>
          <a:p>
            <a:r>
              <a:rPr lang="en-CA" dirty="0"/>
              <a:t>Welder</a:t>
            </a:r>
          </a:p>
          <a:p>
            <a:r>
              <a:rPr lang="en-CA" dirty="0"/>
              <a:t>Cook</a:t>
            </a:r>
          </a:p>
          <a:p>
            <a:r>
              <a:rPr lang="en-CA" dirty="0"/>
              <a:t>Power and Utility Line Worker</a:t>
            </a:r>
          </a:p>
          <a:p>
            <a:r>
              <a:rPr lang="en-CA" dirty="0"/>
              <a:t>Air Conditioning Tech</a:t>
            </a:r>
          </a:p>
          <a:p>
            <a:r>
              <a:rPr lang="en-CA" dirty="0"/>
              <a:t>Plumber</a:t>
            </a:r>
          </a:p>
          <a:p>
            <a:r>
              <a:rPr lang="en-CA" dirty="0"/>
              <a:t>Hairdresser</a:t>
            </a:r>
          </a:p>
          <a:p>
            <a:r>
              <a:rPr lang="en-CA" dirty="0"/>
              <a:t>And more!</a:t>
            </a:r>
          </a:p>
        </p:txBody>
      </p:sp>
      <p:sp>
        <p:nvSpPr>
          <p:cNvPr id="4" name="Title 3"/>
          <p:cNvSpPr>
            <a:spLocks noGrp="1"/>
          </p:cNvSpPr>
          <p:nvPr>
            <p:ph type="title"/>
          </p:nvPr>
        </p:nvSpPr>
        <p:spPr>
          <a:xfrm>
            <a:off x="590972" y="154616"/>
            <a:ext cx="7931537" cy="839304"/>
          </a:xfrm>
          <a:prstGeom prst="rect">
            <a:avLst/>
          </a:prstGeom>
        </p:spPr>
        <p:txBody>
          <a:bodyPr/>
          <a:lstStyle/>
          <a:p>
            <a:r>
              <a:rPr lang="en-US" dirty="0"/>
              <a:t>Careers in the skilled trades</a:t>
            </a:r>
          </a:p>
        </p:txBody>
      </p:sp>
    </p:spTree>
    <p:extLst>
      <p:ext uri="{BB962C8B-B14F-4D97-AF65-F5344CB8AC3E}">
        <p14:creationId xmlns:p14="http://schemas.microsoft.com/office/powerpoint/2010/main" val="2448409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pPr marL="0" indent="0">
              <a:buNone/>
            </a:pPr>
            <a:r>
              <a:rPr lang="en-US" sz="3000" dirty="0"/>
              <a:t>Skilled trades drive economic growth and contribute to the viability of our communities and our way of life. </a:t>
            </a:r>
          </a:p>
          <a:p>
            <a:endParaRPr lang="en-US" dirty="0"/>
          </a:p>
          <a:p>
            <a:endParaRPr lang="en-US" dirty="0"/>
          </a:p>
        </p:txBody>
      </p:sp>
      <p:sp>
        <p:nvSpPr>
          <p:cNvPr id="4" name="Title 3"/>
          <p:cNvSpPr>
            <a:spLocks noGrp="1"/>
          </p:cNvSpPr>
          <p:nvPr>
            <p:ph type="title"/>
          </p:nvPr>
        </p:nvSpPr>
        <p:spPr>
          <a:xfrm>
            <a:off x="590972" y="154616"/>
            <a:ext cx="7931537" cy="839304"/>
          </a:xfrm>
          <a:prstGeom prst="rect">
            <a:avLst/>
          </a:prstGeom>
        </p:spPr>
        <p:txBody>
          <a:bodyPr/>
          <a:lstStyle/>
          <a:p>
            <a:r>
              <a:rPr lang="en-CA"/>
              <a:t>Did you know? </a:t>
            </a:r>
            <a:endParaRPr lang="en-CA" dirty="0"/>
          </a:p>
        </p:txBody>
      </p:sp>
      <p:sp>
        <p:nvSpPr>
          <p:cNvPr id="8" name="Text Placeholder 7"/>
          <p:cNvSpPr>
            <a:spLocks noGrp="1"/>
          </p:cNvSpPr>
          <p:nvPr>
            <p:ph type="body" sz="quarter" idx="12"/>
          </p:nvPr>
        </p:nvSpPr>
        <p:spPr>
          <a:xfrm>
            <a:off x="4279900" y="950857"/>
            <a:ext cx="4711700" cy="3158435"/>
          </a:xfrm>
        </p:spPr>
        <p:txBody>
          <a:bodyPr/>
          <a:lstStyle/>
          <a:p>
            <a:pPr marL="0" lvl="0" indent="0">
              <a:lnSpc>
                <a:spcPct val="90000"/>
              </a:lnSpc>
              <a:spcAft>
                <a:spcPts val="600"/>
              </a:spcAft>
              <a:buClr>
                <a:srgbClr val="0F6FC6"/>
              </a:buClr>
              <a:buNone/>
            </a:pPr>
            <a:r>
              <a:rPr lang="en-CA" dirty="0">
                <a:solidFill>
                  <a:srgbClr val="FFFFFF"/>
                </a:solidFill>
              </a:rPr>
              <a:t>Without skilled workers, </a:t>
            </a:r>
            <a:br>
              <a:rPr lang="en-CA" dirty="0">
                <a:solidFill>
                  <a:srgbClr val="FFFFFF"/>
                </a:solidFill>
              </a:rPr>
            </a:br>
            <a:r>
              <a:rPr lang="en-CA" dirty="0">
                <a:solidFill>
                  <a:srgbClr val="FFFFFF"/>
                </a:solidFill>
              </a:rPr>
              <a:t>we wouldn’t have things like…</a:t>
            </a:r>
          </a:p>
          <a:p>
            <a:pPr marL="573088" lvl="0" indent="-204788">
              <a:lnSpc>
                <a:spcPct val="90000"/>
              </a:lnSpc>
              <a:buClr>
                <a:srgbClr val="0F6FC6"/>
              </a:buClr>
            </a:pPr>
            <a:r>
              <a:rPr lang="en-CA" dirty="0">
                <a:solidFill>
                  <a:srgbClr val="FFFFFF"/>
                </a:solidFill>
              </a:rPr>
              <a:t>Public buildings</a:t>
            </a:r>
          </a:p>
          <a:p>
            <a:pPr marL="573088" lvl="0" indent="-204788">
              <a:lnSpc>
                <a:spcPct val="90000"/>
              </a:lnSpc>
              <a:buClr>
                <a:srgbClr val="0F6FC6"/>
              </a:buClr>
            </a:pPr>
            <a:r>
              <a:rPr lang="en-CA" dirty="0">
                <a:solidFill>
                  <a:srgbClr val="FFFFFF"/>
                </a:solidFill>
              </a:rPr>
              <a:t>Homes</a:t>
            </a:r>
          </a:p>
          <a:p>
            <a:pPr marL="573088" lvl="0" indent="-204788">
              <a:lnSpc>
                <a:spcPct val="90000"/>
              </a:lnSpc>
              <a:buClr>
                <a:srgbClr val="0F6FC6"/>
              </a:buClr>
            </a:pPr>
            <a:r>
              <a:rPr lang="en-CA" dirty="0">
                <a:solidFill>
                  <a:srgbClr val="FFFFFF"/>
                </a:solidFill>
              </a:rPr>
              <a:t>Automobiles</a:t>
            </a:r>
          </a:p>
          <a:p>
            <a:pPr marL="573088" lvl="0" indent="-204788">
              <a:lnSpc>
                <a:spcPct val="90000"/>
              </a:lnSpc>
              <a:buClr>
                <a:srgbClr val="0F6FC6"/>
              </a:buClr>
            </a:pPr>
            <a:r>
              <a:rPr lang="en-CA" dirty="0">
                <a:solidFill>
                  <a:srgbClr val="FFFFFF"/>
                </a:solidFill>
              </a:rPr>
              <a:t>Roads.</a:t>
            </a:r>
          </a:p>
        </p:txBody>
      </p:sp>
    </p:spTree>
    <p:extLst>
      <p:ext uri="{BB962C8B-B14F-4D97-AF65-F5344CB8AC3E}">
        <p14:creationId xmlns:p14="http://schemas.microsoft.com/office/powerpoint/2010/main" val="13192214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KILLS-2023">
  <a:themeElements>
    <a:clrScheme name="Custom 10">
      <a:dk1>
        <a:srgbClr val="47B3C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0D6"/>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A49B40CBCDAF48B72A00462F978272" ma:contentTypeVersion="17" ma:contentTypeDescription="Create a new document." ma:contentTypeScope="" ma:versionID="d8ce85f6f2ba012ed4d00bd9314ea16d">
  <xsd:schema xmlns:xsd="http://www.w3.org/2001/XMLSchema" xmlns:xs="http://www.w3.org/2001/XMLSchema" xmlns:p="http://schemas.microsoft.com/office/2006/metadata/properties" xmlns:ns2="b99450e6-b98c-46fe-969f-08a1e686a47c" xmlns:ns3="c31867ed-14af-43af-a40e-dbb258c24461" targetNamespace="http://schemas.microsoft.com/office/2006/metadata/properties" ma:root="true" ma:fieldsID="1448e659582f881a95c69b922e9ae848" ns2:_="" ns3:_="">
    <xsd:import namespace="b99450e6-b98c-46fe-969f-08a1e686a47c"/>
    <xsd:import namespace="c31867ed-14af-43af-a40e-dbb258c24461"/>
    <xsd:element name="properties">
      <xsd:complexType>
        <xsd:sequence>
          <xsd:element name="documentManagement">
            <xsd:complexType>
              <xsd:all>
                <xsd:element ref="ns2:TaxCatchAll" minOccurs="0"/>
                <xsd:element ref="ns3:MediaServiceMetadata" minOccurs="0"/>
                <xsd:element ref="ns3:MediaServiceFastMetadata" minOccurs="0"/>
                <xsd:element ref="ns3:MediaServiceDateTaken" minOccurs="0"/>
                <xsd:element ref="ns3:MediaServiceObjectDetectorVersions" minOccurs="0"/>
                <xsd:element ref="ns3:MediaServiceLocation" minOccurs="0"/>
                <xsd:element ref="ns3:MediaServiceOCR" minOccurs="0"/>
                <xsd:element ref="ns3:MediaServiceGenerationTime" minOccurs="0"/>
                <xsd:element ref="ns3:MediaServiceEventHashCode" minOccurs="0"/>
                <xsd:element ref="ns3:lcf76f155ced4ddcb4097134ff3c332f" minOccurs="0"/>
                <xsd:element ref="ns3:MediaLengthInSeconds" minOccurs="0"/>
                <xsd:element ref="ns2:SharedWithUsers" minOccurs="0"/>
                <xsd:element ref="ns2: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450e6-b98c-46fe-969f-08a1e686a47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779b64e-ebf5-4ebd-a3a4-60f9e1ec8ab8}" ma:internalName="TaxCatchAll" ma:showField="CatchAllData" ma:web="b99450e6-b98c-46fe-969f-08a1e686a47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867ed-14af-43af-a40e-dbb258c24461"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Location" ma:index="13" nillable="true" ma:displayName="Location" ma:indexed="true"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b4c81-3f07-471f-9771-68e0463ff5a3" ma:termSetId="09814cd3-568e-fe90-9814-8d621ff8fb84" ma:anchorId="fba54fb3-c3e1-fe81-a776-ca4b69148c4d" ma:open="true" ma:isKeyword="false">
      <xsd:complexType>
        <xsd:sequence>
          <xsd:element ref="pc:Terms" minOccurs="0" maxOccurs="1"/>
        </xsd:sequence>
      </xsd:complex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9450e6-b98c-46fe-969f-08a1e686a47c" xsi:nil="true"/>
    <lcf76f155ced4ddcb4097134ff3c332f xmlns="c31867ed-14af-43af-a40e-dbb258c2446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EF34B3-205B-43B3-92D3-9C3F67AF1BB1}">
  <ds:schemaRefs>
    <ds:schemaRef ds:uri="b99450e6-b98c-46fe-969f-08a1e686a47c"/>
    <ds:schemaRef ds:uri="c31867ed-14af-43af-a40e-dbb258c244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96F0ED6-761D-4ED5-B6F0-273F8A9A09D8}">
  <ds:schemaRefs>
    <ds:schemaRef ds:uri="http://schemas.microsoft.com/office/2006/documentManagement/types"/>
    <ds:schemaRef ds:uri="http://schemas.microsoft.com/office/infopath/2007/PartnerControls"/>
    <ds:schemaRef ds:uri="b99450e6-b98c-46fe-969f-08a1e686a47c"/>
    <ds:schemaRef ds:uri="http://www.w3.org/XML/1998/namespace"/>
    <ds:schemaRef ds:uri="http://purl.org/dc/elements/1.1/"/>
    <ds:schemaRef ds:uri="http://purl.org/dc/terms/"/>
    <ds:schemaRef ds:uri="http://purl.org/dc/dcmitype/"/>
    <ds:schemaRef ds:uri="http://schemas.openxmlformats.org/package/2006/metadata/core-properties"/>
    <ds:schemaRef ds:uri="c31867ed-14af-43af-a40e-dbb258c24461"/>
    <ds:schemaRef ds:uri="http://schemas.microsoft.com/office/2006/metadata/properties"/>
  </ds:schemaRefs>
</ds:datastoreItem>
</file>

<file path=customXml/itemProps3.xml><?xml version="1.0" encoding="utf-8"?>
<ds:datastoreItem xmlns:ds="http://schemas.openxmlformats.org/officeDocument/2006/customXml" ds:itemID="{5E04B516-1202-48B8-8AC0-2A62A9945E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SKILLS-2023.thmx</Template>
  <TotalTime>5906</TotalTime>
  <Words>1464</Words>
  <Application>Microsoft Macintosh PowerPoint</Application>
  <PresentationFormat>On-screen Show (16:9)</PresentationFormat>
  <Paragraphs>111</Paragraphs>
  <Slides>16</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Calibri</vt:lpstr>
      <vt:lpstr>Hind</vt:lpstr>
      <vt:lpstr>Komika Text</vt:lpstr>
      <vt:lpstr>Komika Text Kaps</vt:lpstr>
      <vt:lpstr>Lucida Grande</vt:lpstr>
      <vt:lpstr>Noto Sans</vt:lpstr>
      <vt:lpstr>Open Sans</vt:lpstr>
      <vt:lpstr>Times New Roman</vt:lpstr>
      <vt:lpstr>SKILLS-2023</vt:lpstr>
      <vt:lpstr>Skills for Success</vt:lpstr>
      <vt:lpstr>What is ‘Skills for Success’?</vt:lpstr>
      <vt:lpstr>Skills for Success</vt:lpstr>
      <vt:lpstr>Skills for Success</vt:lpstr>
      <vt:lpstr>PowerPoint Presentation</vt:lpstr>
      <vt:lpstr>PowerPoint Presentation</vt:lpstr>
      <vt:lpstr>What is a skilled trade?</vt:lpstr>
      <vt:lpstr>Careers in the skilled trades</vt:lpstr>
      <vt:lpstr>Did you know? </vt:lpstr>
      <vt:lpstr>Numeracy on the job</vt:lpstr>
      <vt:lpstr>Reading on the job</vt:lpstr>
      <vt:lpstr>Reading on the job  (continued)</vt:lpstr>
      <vt:lpstr>PowerPoint Presentation</vt:lpstr>
      <vt:lpstr>Why trades?</vt:lpstr>
      <vt:lpstr>Skills for Success</vt:lpstr>
      <vt:lpstr>To learn more, visit this website: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Adaptability</dc:title>
  <dc:creator>Susan Corning</dc:creator>
  <cp:lastModifiedBy>Mona Barakat</cp:lastModifiedBy>
  <cp:revision>55</cp:revision>
  <dcterms:created xsi:type="dcterms:W3CDTF">2023-11-15T11:01:28Z</dcterms:created>
  <dcterms:modified xsi:type="dcterms:W3CDTF">2024-03-25T18:41:57Z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0x01010076A49B40CBCDAF48B72A00462F978272</vt:lpwstr>
  </property>
  <property fmtid="{D5CDD505-2E9C-101B-9397-08002B2CF9AE}" pid="3" name="MediaServiceImageTags">
    <vt:lpwstr/>
  </property>
</Properties>
</file>